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9"/>
  </p:notesMasterIdLst>
  <p:sldIdLst>
    <p:sldId id="256" r:id="rId2"/>
    <p:sldId id="302" r:id="rId3"/>
    <p:sldId id="303" r:id="rId4"/>
    <p:sldId id="257" r:id="rId5"/>
    <p:sldId id="258" r:id="rId6"/>
    <p:sldId id="259" r:id="rId7"/>
    <p:sldId id="268" r:id="rId8"/>
    <p:sldId id="260" r:id="rId9"/>
    <p:sldId id="261" r:id="rId10"/>
    <p:sldId id="262" r:id="rId11"/>
    <p:sldId id="263" r:id="rId12"/>
    <p:sldId id="264" r:id="rId13"/>
    <p:sldId id="265" r:id="rId14"/>
    <p:sldId id="266" r:id="rId15"/>
    <p:sldId id="267" r:id="rId16"/>
    <p:sldId id="270" r:id="rId17"/>
    <p:sldId id="271" r:id="rId18"/>
    <p:sldId id="273" r:id="rId19"/>
    <p:sldId id="269" r:id="rId20"/>
    <p:sldId id="272" r:id="rId21"/>
    <p:sldId id="274" r:id="rId22"/>
    <p:sldId id="275" r:id="rId23"/>
    <p:sldId id="276" r:id="rId24"/>
    <p:sldId id="277" r:id="rId25"/>
    <p:sldId id="287" r:id="rId26"/>
    <p:sldId id="288" r:id="rId27"/>
    <p:sldId id="289" r:id="rId28"/>
    <p:sldId id="290" r:id="rId29"/>
    <p:sldId id="278" r:id="rId30"/>
    <p:sldId id="279" r:id="rId31"/>
    <p:sldId id="280" r:id="rId32"/>
    <p:sldId id="281" r:id="rId33"/>
    <p:sldId id="282" r:id="rId34"/>
    <p:sldId id="283" r:id="rId35"/>
    <p:sldId id="284" r:id="rId36"/>
    <p:sldId id="285" r:id="rId37"/>
    <p:sldId id="286" r:id="rId38"/>
    <p:sldId id="292" r:id="rId39"/>
    <p:sldId id="293" r:id="rId40"/>
    <p:sldId id="291" r:id="rId41"/>
    <p:sldId id="294" r:id="rId42"/>
    <p:sldId id="295" r:id="rId43"/>
    <p:sldId id="296" r:id="rId44"/>
    <p:sldId id="297" r:id="rId45"/>
    <p:sldId id="298" r:id="rId46"/>
    <p:sldId id="299" r:id="rId47"/>
    <p:sldId id="301" r:id="rId4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9900"/>
    <a:srgbClr val="FF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52" autoAdjust="0"/>
  </p:normalViewPr>
  <p:slideViewPr>
    <p:cSldViewPr>
      <p:cViewPr varScale="1">
        <p:scale>
          <a:sx n="52" d="100"/>
          <a:sy n="52" d="100"/>
        </p:scale>
        <p:origin x="-103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E45B9E-9B10-49B4-94EB-B030BCD78C06}" type="datetimeFigureOut">
              <a:rPr lang="en-US"/>
              <a:pPr>
                <a:defRPr/>
              </a:pPr>
              <a:t>1/17/2013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51323E5-B4A2-4F9D-A909-11F36C876756}" type="slidenum">
              <a:rPr lang="en-US"/>
              <a:pPr>
                <a:defRPr/>
              </a:pPr>
              <a:t>‹#›</a:t>
            </a:fld>
            <a:endParaRPr lang="en-US"/>
          </a:p>
        </p:txBody>
      </p:sp>
    </p:spTree>
    <p:extLst>
      <p:ext uri="{BB962C8B-B14F-4D97-AF65-F5344CB8AC3E}">
        <p14:creationId xmlns:p14="http://schemas.microsoft.com/office/powerpoint/2010/main" val="2177444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all have habits….both good and bad. We are going to do a book study about 7 habits that can change your life! </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2E176E-DE37-4964-A0E5-4BAD8CF82186}" type="slidenum">
              <a:rPr lang="en-US"/>
              <a:pPr fontAlgn="base">
                <a:spcBef>
                  <a:spcPct val="0"/>
                </a:spcBef>
                <a:spcAft>
                  <a:spcPct val="0"/>
                </a:spcAft>
                <a:defRPr/>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6, </a:t>
            </a:r>
            <a:r>
              <a:rPr lang="en-US" dirty="0" smtClean="0">
                <a:solidFill>
                  <a:srgbClr val="000000"/>
                </a:solidFill>
                <a:latin typeface="Emblem"/>
              </a:rPr>
              <a:t>Let's face it, other people are weird because they're different from you. So why try to get along with them? Teamwork is for the dogs. Since you always have the best ideas, you are better off doing everything by yourself. Be your own island.</a:t>
            </a:r>
            <a:r>
              <a:rPr lang="en-US" dirty="0" smtClean="0">
                <a:solidFill>
                  <a:srgbClr val="FF0000"/>
                </a:solidFill>
                <a:latin typeface="Emblem"/>
              </a:rPr>
              <a:t/>
            </a:r>
            <a:br>
              <a:rPr lang="en-US" dirty="0" smtClean="0">
                <a:solidFill>
                  <a:srgbClr val="FF0000"/>
                </a:solidFill>
                <a:latin typeface="Emblem"/>
              </a:rPr>
            </a:br>
            <a:r>
              <a:rPr lang="en-US" dirty="0" smtClean="0">
                <a:solidFill>
                  <a:srgbClr val="0000FF"/>
                </a:solidFill>
                <a:latin typeface="Emblem"/>
              </a:rPr>
              <a:t>7, </a:t>
            </a:r>
            <a:r>
              <a:rPr lang="en-US" dirty="0" smtClean="0">
                <a:solidFill>
                  <a:srgbClr val="000000"/>
                </a:solidFill>
                <a:latin typeface="Emblem"/>
              </a:rPr>
              <a:t>Be so busy with life that you never take time to renew or improve yourself. Never study. Don't learn anything new. Avoid exercise like the plague. And, for heaven's sake, stay away from good books, nature, or anything else that may inspire you.</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A4910E-730F-4417-8865-78D0CE2B9482}" type="slidenum">
              <a:rPr lang="en-US"/>
              <a:pPr fontAlgn="base">
                <a:spcBef>
                  <a:spcPct val="0"/>
                </a:spcBef>
                <a:spcAft>
                  <a:spcPct val="0"/>
                </a:spcAft>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
            </a:r>
            <a:br>
              <a:rPr lang="en-US" dirty="0" smtClean="0">
                <a:solidFill>
                  <a:srgbClr val="FF0000"/>
                </a:solidFill>
                <a:latin typeface="Emblem"/>
              </a:rPr>
            </a:br>
            <a:r>
              <a:rPr lang="en-US" dirty="0" smtClean="0">
                <a:solidFill>
                  <a:srgbClr val="0000FF"/>
                </a:solidFill>
                <a:latin typeface="Emblem"/>
              </a:rPr>
              <a:t>7, </a:t>
            </a:r>
            <a:r>
              <a:rPr lang="en-US" dirty="0" smtClean="0">
                <a:solidFill>
                  <a:srgbClr val="000000"/>
                </a:solidFill>
                <a:latin typeface="Emblem"/>
              </a:rPr>
              <a:t>Be so busy with life that you never take time to renew or improve yourself. Never study. Don't learn anything new. Avoid exercise like the plague. And, for heaven's sake, stay away from good books, nature, or anything else that may inspire you.</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129768-087B-4959-AC2B-659A9A0D360F}" type="slidenum">
              <a:rPr lang="en-US"/>
              <a:pPr fontAlgn="base">
                <a:spcBef>
                  <a:spcPct val="0"/>
                </a:spcBef>
                <a:spcAft>
                  <a:spcPct val="0"/>
                </a:spcAft>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On the backside of your worksheet, compare and contrast your bad and good habits.</a:t>
            </a:r>
            <a:br>
              <a:rPr lang="en-US" dirty="0" smtClean="0">
                <a:solidFill>
                  <a:srgbClr val="FF0000"/>
                </a:solidFill>
                <a:latin typeface="Emblem"/>
              </a:rPr>
            </a:br>
            <a:endParaRPr lang="en-US" dirty="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996E21-7952-4682-B76E-D60CEF359354}" type="slidenum">
              <a:rPr lang="en-US"/>
              <a:pPr fontAlgn="base">
                <a:spcBef>
                  <a:spcPct val="0"/>
                </a:spcBef>
                <a:spcAft>
                  <a:spcPct val="0"/>
                </a:spcAft>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Click on the book for a link to the 7 Habits music video</a:t>
            </a: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557EBD-E763-4AF0-93E4-C4F412593BA2}" type="slidenum">
              <a:rPr lang="en-US"/>
              <a:pPr fontAlgn="base">
                <a:spcBef>
                  <a:spcPct val="0"/>
                </a:spcBef>
                <a:spcAft>
                  <a:spcPct val="0"/>
                </a:spcAft>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t>Brainstorm at your table some habits that you think “Defective Teens” may have. </a:t>
            </a:r>
          </a:p>
          <a:p>
            <a:pPr eaLnBrk="1" fontAlgn="auto" hangingPunct="1">
              <a:spcBef>
                <a:spcPts val="0"/>
              </a:spcBef>
              <a:spcAft>
                <a:spcPts val="0"/>
              </a:spcAft>
              <a:defRPr/>
            </a:pPr>
            <a:endParaRPr lang="en-US" dirty="0" smtClean="0"/>
          </a:p>
        </p:txBody>
      </p:sp>
      <p:sp>
        <p:nvSpPr>
          <p:cNvPr id="44035" name="Slide Number Placeholder 3"/>
          <p:cNvSpPr txBox="1">
            <a:spLocks noGrp="1"/>
          </p:cNvSpPr>
          <p:nvPr/>
        </p:nvSpPr>
        <p:spPr bwMode="auto">
          <a:xfrm>
            <a:off x="3884613" y="8829967"/>
            <a:ext cx="2971800" cy="464820"/>
          </a:xfrm>
          <a:prstGeom prst="rect">
            <a:avLst/>
          </a:prstGeom>
          <a:noFill/>
          <a:ln w="9525">
            <a:noFill/>
            <a:miter lim="800000"/>
            <a:headEnd/>
            <a:tailEnd/>
          </a:ln>
        </p:spPr>
        <p:txBody>
          <a:bodyPr anchor="b"/>
          <a:lstStyle/>
          <a:p>
            <a:pPr algn="r"/>
            <a:fld id="{FE9E8E67-9F51-4790-8C15-14CE1CF4B8B6}" type="slidenum">
              <a:rPr lang="en-US" sz="1200">
                <a:latin typeface="Calibri" pitchFamily="34" charset="0"/>
              </a:rPr>
              <a:pPr algn="r"/>
              <a:t>18</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habits all build on each other. </a:t>
            </a:r>
          </a:p>
          <a:p>
            <a:pPr eaLnBrk="1" hangingPunct="1">
              <a:spcBef>
                <a:spcPct val="0"/>
              </a:spcBef>
            </a:pPr>
            <a:r>
              <a:rPr lang="en-US" smtClean="0"/>
              <a:t>Habits 1,2, and 3 deal with self-mastery – “Private Victory”</a:t>
            </a:r>
          </a:p>
          <a:p>
            <a:pPr eaLnBrk="1" hangingPunct="1">
              <a:spcBef>
                <a:spcPct val="0"/>
              </a:spcBef>
            </a:pPr>
            <a:r>
              <a:rPr lang="en-US" smtClean="0"/>
              <a:t>Habits 4, 5, and 6 deal with relationships and teamwork “Public Victory”</a:t>
            </a:r>
          </a:p>
          <a:p>
            <a:pPr eaLnBrk="1" hangingPunct="1">
              <a:spcBef>
                <a:spcPct val="0"/>
              </a:spcBef>
              <a:buFontTx/>
              <a:buChar char="•"/>
            </a:pPr>
            <a:r>
              <a:rPr lang="en-US" smtClean="0"/>
              <a:t>You have to get your personal act together before you can be an effective team player. </a:t>
            </a:r>
          </a:p>
          <a:p>
            <a:pPr eaLnBrk="1" hangingPunct="1">
              <a:spcBef>
                <a:spcPct val="0"/>
              </a:spcBef>
              <a:buFontTx/>
              <a:buChar char="•"/>
            </a:pPr>
            <a:endParaRPr lang="en-US" smtClean="0"/>
          </a:p>
          <a:p>
            <a:pPr eaLnBrk="1" hangingPunct="1">
              <a:spcBef>
                <a:spcPct val="0"/>
              </a:spcBef>
              <a:buFontTx/>
              <a:buChar char="•"/>
            </a:pPr>
            <a:r>
              <a:rPr lang="en-US" smtClean="0"/>
              <a:t>Habit 7 is both a private and a public victory – you need to renew and take care of yourself to be any good to anyone. </a:t>
            </a:r>
          </a:p>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4A5AC2-731A-4594-AEDA-84F04D516C65}" type="slidenum">
              <a:rPr lang="en-US"/>
              <a:pPr fontAlgn="base">
                <a:spcBef>
                  <a:spcPct val="0"/>
                </a:spcBef>
                <a:spcAft>
                  <a:spcPct val="0"/>
                </a:spcAft>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Hand out quotes to students before class – ask them to share outloud.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Have students read “student” quotes. </a:t>
            </a:r>
          </a:p>
        </p:txBody>
      </p:sp>
      <p:sp>
        <p:nvSpPr>
          <p:cNvPr id="4" name="Slide Number Placeholder 3"/>
          <p:cNvSpPr>
            <a:spLocks noGrp="1"/>
          </p:cNvSpPr>
          <p:nvPr>
            <p:ph type="sldNum" sz="quarter" idx="5"/>
          </p:nvPr>
        </p:nvSpPr>
        <p:spPr/>
        <p:txBody>
          <a:bodyPr/>
          <a:lstStyle/>
          <a:p>
            <a:pPr>
              <a:defRPr/>
            </a:pPr>
            <a:fld id="{515D078D-1244-4F53-B041-8E3729B342BC}" type="slidenum">
              <a:rPr lang="en-US" smtClean="0"/>
              <a:pPr>
                <a:defRPr/>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What do you see in this picture? Our perceptions are all different</a:t>
            </a:r>
          </a:p>
        </p:txBody>
      </p:sp>
      <p:sp>
        <p:nvSpPr>
          <p:cNvPr id="4" name="Slide Number Placeholder 3"/>
          <p:cNvSpPr>
            <a:spLocks noGrp="1"/>
          </p:cNvSpPr>
          <p:nvPr>
            <p:ph type="sldNum" sz="quarter" idx="5"/>
          </p:nvPr>
        </p:nvSpPr>
        <p:spPr/>
        <p:txBody>
          <a:bodyPr/>
          <a:lstStyle/>
          <a:p>
            <a:pPr>
              <a:defRPr/>
            </a:pPr>
            <a:fld id="{79753A0D-A090-4C77-B9FA-B2DBB9F20DD6}" type="slidenum">
              <a:rPr lang="en-US" smtClean="0"/>
              <a:pPr>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Think to yourself….do I sound like this sometimes? </a:t>
            </a:r>
          </a:p>
          <a:p>
            <a:pPr eaLnBrk="1" hangingPunct="1">
              <a:spcBef>
                <a:spcPct val="0"/>
              </a:spcBef>
            </a:pPr>
            <a:r>
              <a:rPr lang="en-US" smtClean="0"/>
              <a:t>These are real problems that are a part of real life for teenagers</a:t>
            </a:r>
          </a:p>
          <a:p>
            <a:pPr eaLnBrk="1" hangingPunct="1">
              <a:spcBef>
                <a:spcPct val="0"/>
              </a:spcBef>
            </a:pPr>
            <a:r>
              <a:rPr lang="en-US" smtClean="0"/>
              <a:t>Through these lessons – we are going to learn some tools to help you learn to deal with real life. </a:t>
            </a:r>
          </a:p>
          <a:p>
            <a:pPr eaLnBrk="1" hangingPunct="1">
              <a:spcBef>
                <a:spcPct val="0"/>
              </a:spcBef>
            </a:pPr>
            <a:r>
              <a:rPr lang="en-US" smtClean="0"/>
              <a:t>We’re going to learn about the 7 Habits of Highly Effective Teens, but first let’s talk about the 7 Habits of Highly Defective Teens. </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F6FFC1-5A0F-462D-AE71-98D367691C16}" type="slidenum">
              <a:rPr lang="en-US"/>
              <a:pPr fontAlgn="base">
                <a:spcBef>
                  <a:spcPct val="0"/>
                </a:spcBef>
                <a:spcAft>
                  <a:spcPct val="0"/>
                </a:spcAft>
                <a:defRPr/>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Saxophone player or woman? </a:t>
            </a:r>
          </a:p>
        </p:txBody>
      </p:sp>
      <p:sp>
        <p:nvSpPr>
          <p:cNvPr id="4" name="Slide Number Placeholder 3"/>
          <p:cNvSpPr>
            <a:spLocks noGrp="1"/>
          </p:cNvSpPr>
          <p:nvPr>
            <p:ph type="sldNum" sz="quarter" idx="5"/>
          </p:nvPr>
        </p:nvSpPr>
        <p:spPr/>
        <p:txBody>
          <a:bodyPr/>
          <a:lstStyle/>
          <a:p>
            <a:pPr>
              <a:defRPr/>
            </a:pPr>
            <a:fld id="{9BBDC013-E614-454A-AEC7-0C189FCA8716}" type="slidenum">
              <a:rPr lang="en-US" smtClean="0"/>
              <a:pPr>
                <a:defRPr/>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How many legs does this elephant have? How does perception play a role in what you see? </a:t>
            </a:r>
          </a:p>
        </p:txBody>
      </p:sp>
      <p:sp>
        <p:nvSpPr>
          <p:cNvPr id="4" name="Slide Number Placeholder 3"/>
          <p:cNvSpPr>
            <a:spLocks noGrp="1"/>
          </p:cNvSpPr>
          <p:nvPr>
            <p:ph type="sldNum" sz="quarter" idx="5"/>
          </p:nvPr>
        </p:nvSpPr>
        <p:spPr/>
        <p:txBody>
          <a:bodyPr/>
          <a:lstStyle/>
          <a:p>
            <a:pPr>
              <a:defRPr/>
            </a:pPr>
            <a:fld id="{07DCA560-324F-4899-951D-C3F136B7AC89}" type="slidenum">
              <a:rPr lang="en-US" smtClean="0"/>
              <a:pPr>
                <a:defRPr/>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Stare at these stairs for a few minutes….tell me how your perspective changes? Have you ever just met a person and thought one thing about them, but after spending more time with them – your perception changes about them. You get to know more about them and realize they aren’t who you thought they were at all!</a:t>
            </a:r>
          </a:p>
        </p:txBody>
      </p:sp>
      <p:sp>
        <p:nvSpPr>
          <p:cNvPr id="4" name="Slide Number Placeholder 3"/>
          <p:cNvSpPr>
            <a:spLocks noGrp="1"/>
          </p:cNvSpPr>
          <p:nvPr>
            <p:ph type="sldNum" sz="quarter" idx="5"/>
          </p:nvPr>
        </p:nvSpPr>
        <p:spPr/>
        <p:txBody>
          <a:bodyPr/>
          <a:lstStyle/>
          <a:p>
            <a:pPr>
              <a:defRPr/>
            </a:pPr>
            <a:fld id="{285600F5-D77C-44E7-8561-5B7FD0DE00D4}" type="slidenum">
              <a:rPr lang="en-US" smtClean="0"/>
              <a:pPr>
                <a:defRPr/>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To truly believe that we are talented, smart and capable of success. </a:t>
            </a:r>
          </a:p>
          <a:p>
            <a:pPr eaLnBrk="1" hangingPunct="1"/>
            <a:r>
              <a:rPr lang="en-US" dirty="0" smtClean="0"/>
              <a:t>If you say things</a:t>
            </a:r>
            <a:r>
              <a:rPr lang="en-US" baseline="0" dirty="0" smtClean="0"/>
              <a:t> to yourself..</a:t>
            </a:r>
            <a:r>
              <a:rPr lang="en-US" baseline="0" dirty="0" err="1" smtClean="0"/>
              <a:t>outloud</a:t>
            </a:r>
            <a:r>
              <a:rPr lang="en-US" baseline="0" dirty="0" smtClean="0"/>
              <a:t> or in your head…you will start to believe them. Positive and Negative!</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 cookie story from Chapter 1</a:t>
            </a:r>
            <a:endParaRPr lang="en-US" dirty="0"/>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37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Title for video</a:t>
            </a:r>
            <a:endParaRPr lang="en-US" dirty="0"/>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41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42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http://www.mtv.com/videos/misc/545995/the-line.jhtml#id=1644504</a:t>
            </a:r>
            <a:endParaRPr lang="en-US" dirty="0"/>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43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title for video</a:t>
            </a:r>
            <a:endParaRPr lang="en-US" dirty="0"/>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44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In advance prepare</a:t>
            </a:r>
            <a:r>
              <a:rPr lang="en-US" baseline="0" dirty="0" smtClean="0"/>
              <a:t> a can. Use a safety opener and open the can (from the bottom) – swap out the contents. Fill with starburst or something else unexpected. Then superglue lid back on. In class ask these questions</a:t>
            </a:r>
          </a:p>
          <a:p>
            <a:endParaRPr lang="en-US" baseline="0" dirty="0" smtClean="0"/>
          </a:p>
          <a:p>
            <a:r>
              <a:rPr lang="en-US" dirty="0" smtClean="0"/>
              <a:t>What is inside the can? </a:t>
            </a:r>
          </a:p>
          <a:p>
            <a:r>
              <a:rPr lang="en-US" dirty="0" smtClean="0"/>
              <a:t>How do we know what is on the inside? </a:t>
            </a:r>
          </a:p>
          <a:p>
            <a:r>
              <a:rPr lang="en-US" dirty="0" smtClean="0"/>
              <a:t>What does the label say? </a:t>
            </a:r>
          </a:p>
          <a:p>
            <a:r>
              <a:rPr lang="en-US" dirty="0" smtClean="0"/>
              <a:t>Do you have a label on the outside of you? </a:t>
            </a:r>
          </a:p>
          <a:p>
            <a:endParaRPr lang="en-US" dirty="0" smtClean="0"/>
          </a:p>
          <a:p>
            <a:r>
              <a:rPr lang="en-US" dirty="0" smtClean="0"/>
              <a:t>Open Can from not</a:t>
            </a:r>
            <a:r>
              <a:rPr lang="en-US" baseline="0" dirty="0" smtClean="0"/>
              <a:t> glued end</a:t>
            </a:r>
            <a:r>
              <a:rPr lang="en-US" dirty="0" smtClean="0"/>
              <a:t> – starburst inside</a:t>
            </a:r>
          </a:p>
          <a:p>
            <a:endParaRPr lang="en-US" dirty="0" smtClean="0"/>
          </a:p>
          <a:p>
            <a:r>
              <a:rPr lang="en-US" dirty="0" smtClean="0"/>
              <a:t>Can we trust labels? </a:t>
            </a:r>
            <a:br>
              <a:rPr lang="en-US" dirty="0" smtClean="0"/>
            </a:br>
            <a:r>
              <a:rPr lang="en-US" dirty="0" smtClean="0"/>
              <a:t>Are the labels that are on your outside the same as what the inside contains? </a:t>
            </a:r>
          </a:p>
          <a:p>
            <a:r>
              <a:rPr lang="en-US" dirty="0" smtClean="0"/>
              <a:t>How can you find out if the outside and the inside are the same on someone – get to know them. </a:t>
            </a:r>
          </a:p>
          <a:p>
            <a:r>
              <a:rPr lang="en-US" dirty="0" smtClean="0"/>
              <a:t>We may think they are “rotten tomatoes” on the outside…but after getting to know them, we realize they are really sweet candy on the inside.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t>Brainstorm at your table some habits that you think “Defective Teens” may have. What are some bad habits that teens have – things they do that make their lives more difficult? </a:t>
            </a:r>
          </a:p>
          <a:p>
            <a:pPr eaLnBrk="1" fontAlgn="auto" hangingPunct="1">
              <a:spcBef>
                <a:spcPts val="0"/>
              </a:spcBef>
              <a:spcAft>
                <a:spcPts val="0"/>
              </a:spcAft>
              <a:defRPr/>
            </a:pPr>
            <a:r>
              <a:rPr lang="en-US" dirty="0" smtClean="0"/>
              <a:t>* Hand out large sheet for circle map</a:t>
            </a:r>
          </a:p>
          <a:p>
            <a:pPr eaLnBrk="1" fontAlgn="auto" hangingPunct="1">
              <a:spcBef>
                <a:spcPts val="0"/>
              </a:spcBef>
              <a:spcAft>
                <a:spcPts val="0"/>
              </a:spcAft>
              <a:defRPr/>
            </a:pPr>
            <a:endParaRPr lang="en-US" dirty="0"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A9EF57-BC64-470A-B542-75AEE000AAFA}" type="slidenum">
              <a:rPr lang="en-US"/>
              <a:pPr fontAlgn="base">
                <a:spcBef>
                  <a:spcPct val="0"/>
                </a:spcBef>
                <a:spcAft>
                  <a:spcPct val="0"/>
                </a:spcAft>
                <a:defRPr/>
              </a:pPr>
              <a:t>7</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51323E5-B4A2-4F9D-A909-11F36C876756}" type="slidenum">
              <a:rPr lang="en-US" smtClean="0"/>
              <a:pPr>
                <a:defRPr/>
              </a:pPr>
              <a:t>47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t>Brainstorm at your table some habits that you think “Defective Teens” may have. </a:t>
            </a:r>
          </a:p>
          <a:p>
            <a:pPr eaLnBrk="1" fontAlgn="auto" hangingPunct="1">
              <a:spcBef>
                <a:spcPts val="0"/>
              </a:spcBef>
              <a:spcAft>
                <a:spcPts val="0"/>
              </a:spcAft>
              <a:defRPr/>
            </a:pP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ACD3A-ADD3-4B79-A283-DED275E42DEA}" type="slidenum">
              <a:rPr lang="en-US"/>
              <a:pPr fontAlgn="base">
                <a:spcBef>
                  <a:spcPct val="0"/>
                </a:spcBef>
                <a:spcAft>
                  <a:spcPct val="0"/>
                </a:spcAft>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000000"/>
                </a:solidFill>
                <a:latin typeface="Emblem"/>
              </a:rPr>
              <a:t>Act like an animal. If you're hungry, eat. If someone yells at you, yell back. If you feel like doing something you know is wrong, just do it.</a:t>
            </a:r>
            <a:r>
              <a:rPr lang="en-US" dirty="0" smtClean="0">
                <a:solidFill>
                  <a:srgbClr val="FF0000"/>
                </a:solidFill>
                <a:latin typeface="Emblem"/>
              </a:rPr>
              <a:t> </a:t>
            </a:r>
          </a:p>
          <a:p>
            <a:pPr eaLnBrk="1" fontAlgn="auto" hangingPunct="1">
              <a:spcBef>
                <a:spcPts val="0"/>
              </a:spcBef>
              <a:spcAft>
                <a:spcPts val="0"/>
              </a:spcAft>
              <a:defRPr/>
            </a:pPr>
            <a:endParaRPr lang="en-US" dirty="0" smtClean="0">
              <a:solidFill>
                <a:srgbClr val="FF0000"/>
              </a:solidFill>
              <a:latin typeface="Emblem"/>
            </a:endParaRPr>
          </a:p>
          <a:p>
            <a:pPr eaLnBrk="1" fontAlgn="auto" hangingPunct="1">
              <a:spcBef>
                <a:spcPts val="0"/>
              </a:spcBef>
              <a:spcAft>
                <a:spcPts val="0"/>
              </a:spcAft>
              <a:defRPr/>
            </a:pPr>
            <a:r>
              <a:rPr lang="en-US" dirty="0" smtClean="0">
                <a:solidFill>
                  <a:srgbClr val="FF0000"/>
                </a:solidFill>
                <a:latin typeface="Emblem"/>
              </a:rPr>
              <a:t>2 </a:t>
            </a:r>
            <a:r>
              <a:rPr lang="en-US" dirty="0" smtClean="0">
                <a:solidFill>
                  <a:srgbClr val="000000"/>
                </a:solidFill>
                <a:latin typeface="Emblem"/>
              </a:rPr>
              <a:t>Don't have a plan. Avoid goals at all costs. And never think about tomorrow. Why worry about the consequences of your actions? Live for the moment. Sleep around, get wasted, and party on, for tomorrow we die.</a:t>
            </a:r>
            <a:r>
              <a:rPr lang="en-US" dirty="0" smtClean="0">
                <a:solidFill>
                  <a:srgbClr val="FF0000"/>
                </a:solidFill>
                <a:latin typeface="Emblem"/>
              </a:rPr>
              <a:t> 3, </a:t>
            </a:r>
            <a:r>
              <a:rPr lang="en-US" dirty="0" smtClean="0">
                <a:solidFill>
                  <a:srgbClr val="000000"/>
                </a:solidFill>
                <a:latin typeface="Emblem"/>
              </a:rPr>
              <a:t>Whatever is most important in your life, don't do it until you have spent sufficient time watching reruns, talking endlessly on the phone, surfing the Net, and lounging around. Always put off your homework until tomorrow. Make sure that things that don't matter always come before things that do.</a:t>
            </a:r>
            <a:r>
              <a:rPr lang="en-US" dirty="0" smtClean="0">
                <a:solidFill>
                  <a:srgbClr val="FF0000"/>
                </a:solidFill>
                <a:latin typeface="Emblem"/>
              </a:rPr>
              <a:t/>
            </a:r>
            <a:br>
              <a:rPr lang="en-US" dirty="0" smtClean="0">
                <a:solidFill>
                  <a:srgbClr val="FF0000"/>
                </a:solidFill>
                <a:latin typeface="Emblem"/>
              </a:rPr>
            </a:br>
            <a:r>
              <a:rPr lang="en-US" dirty="0" smtClean="0"/>
              <a:t>4, </a:t>
            </a:r>
            <a:r>
              <a:rPr lang="en-US" dirty="0" smtClean="0">
                <a:solidFill>
                  <a:srgbClr val="000000"/>
                </a:solidFill>
                <a:latin typeface="Emblem"/>
              </a:rPr>
              <a:t>See life as a vicious competition. Your classmate is out to get you, so you'd better get him or her first. Don't let anyone else succeed at anything because, remember, if they win, you lose. If it looks like you're going to lose, however, make sure you drag that sucker down with you.</a:t>
            </a: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5, </a:t>
            </a:r>
            <a:r>
              <a:rPr lang="en-US" dirty="0" smtClean="0">
                <a:solidFill>
                  <a:srgbClr val="000000"/>
                </a:solidFill>
                <a:latin typeface="Emblem"/>
              </a:rPr>
              <a:t>You were born with a mouth, so use it. Make sure you talk a lot. Always express your side of the story first. Once you're sure everyone understands your views, then pretend to listen by nodding and saying "uh-huh." Or, if you really want their opinion, give it to them.</a:t>
            </a: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6, </a:t>
            </a:r>
            <a:r>
              <a:rPr lang="en-US" dirty="0" smtClean="0">
                <a:solidFill>
                  <a:srgbClr val="000000"/>
                </a:solidFill>
                <a:latin typeface="Emblem"/>
              </a:rPr>
              <a:t>Let's face it, other people are weird because they're different from you. So why try to get along with them? Teamwork is for the dogs. Since you always have the best ideas, you are better off doing everything by yourself. Be your own island.</a:t>
            </a:r>
            <a:r>
              <a:rPr lang="en-US" dirty="0" smtClean="0">
                <a:solidFill>
                  <a:srgbClr val="FF0000"/>
                </a:solidFill>
                <a:latin typeface="Emblem"/>
              </a:rPr>
              <a:t/>
            </a:r>
            <a:br>
              <a:rPr lang="en-US" dirty="0" smtClean="0">
                <a:solidFill>
                  <a:srgbClr val="FF0000"/>
                </a:solidFill>
                <a:latin typeface="Emblem"/>
              </a:rPr>
            </a:br>
            <a:r>
              <a:rPr lang="en-US" dirty="0" smtClean="0">
                <a:solidFill>
                  <a:srgbClr val="0000FF"/>
                </a:solidFill>
                <a:latin typeface="Emblem"/>
              </a:rPr>
              <a:t>7, </a:t>
            </a:r>
            <a:r>
              <a:rPr lang="en-US" dirty="0" smtClean="0">
                <a:solidFill>
                  <a:srgbClr val="000000"/>
                </a:solidFill>
                <a:latin typeface="Emblem"/>
              </a:rPr>
              <a:t>Be so busy with life that you never take time to renew or improve yourself. Never study. Don't learn anything new. Avoid exercise like the plague. And, for heaven's sake, stay away from good books, nature, or anything else that may inspire you.</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1B92D9-214F-4FCB-8037-99509E9E9ED7}" type="slidenum">
              <a:rPr lang="en-US"/>
              <a:pPr fontAlgn="base">
                <a:spcBef>
                  <a:spcPct val="0"/>
                </a:spcBef>
                <a:spcAft>
                  <a:spcPct val="0"/>
                </a:spcAft>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endParaRPr lang="en-US" dirty="0" smtClean="0">
              <a:solidFill>
                <a:srgbClr val="FF0000"/>
              </a:solidFill>
              <a:latin typeface="Emblem"/>
            </a:endParaRPr>
          </a:p>
          <a:p>
            <a:pPr eaLnBrk="1" fontAlgn="auto" hangingPunct="1">
              <a:spcBef>
                <a:spcPts val="0"/>
              </a:spcBef>
              <a:spcAft>
                <a:spcPts val="0"/>
              </a:spcAft>
              <a:defRPr/>
            </a:pPr>
            <a:r>
              <a:rPr lang="en-US" dirty="0" smtClean="0">
                <a:solidFill>
                  <a:srgbClr val="FF0000"/>
                </a:solidFill>
                <a:latin typeface="Emblem"/>
              </a:rPr>
              <a:t>2 </a:t>
            </a:r>
            <a:r>
              <a:rPr lang="en-US" dirty="0" smtClean="0">
                <a:solidFill>
                  <a:srgbClr val="000000"/>
                </a:solidFill>
                <a:latin typeface="Emblem"/>
              </a:rPr>
              <a:t>Don't have a plan. Avoid goals at all costs. And never think about tomorrow. Why worry about the consequences of your actions? Live for the moment. Sleep around, get wasted, and party on, for tomorrow we die.</a:t>
            </a:r>
            <a:r>
              <a:rPr lang="en-US" dirty="0" smtClean="0">
                <a:solidFill>
                  <a:srgbClr val="FF0000"/>
                </a:solidFill>
                <a:latin typeface="Emblem"/>
              </a:rPr>
              <a:t> </a:t>
            </a:r>
            <a:endParaRPr lang="en-US" dirty="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2D7C56-31E7-41D2-AEFC-C14CCACE675A}" type="slidenum">
              <a:rPr lang="en-US"/>
              <a:pPr fontAlgn="base">
                <a:spcBef>
                  <a:spcPct val="0"/>
                </a:spcBef>
                <a:spcAft>
                  <a:spcPct val="0"/>
                </a:spcAft>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3, </a:t>
            </a:r>
            <a:r>
              <a:rPr lang="en-US" dirty="0" smtClean="0">
                <a:solidFill>
                  <a:srgbClr val="000000"/>
                </a:solidFill>
                <a:latin typeface="Emblem"/>
              </a:rPr>
              <a:t>Whatever is most important in your life, don't do it until you have spent sufficient time watching reruns, talking endlessly on the phone, surfing the Net, and lounging around. Always put off your homework until tomorrow. Make sure that things that don't matter always come before things that do.</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D44AE9-ACEE-4D84-8091-614CAE6AE6BB}" type="slidenum">
              <a:rPr lang="en-US"/>
              <a:pPr fontAlgn="base">
                <a:spcBef>
                  <a:spcPct val="0"/>
                </a:spcBef>
                <a:spcAft>
                  <a:spcPct val="0"/>
                </a:spcAft>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
            </a:r>
            <a:br>
              <a:rPr lang="en-US" dirty="0" smtClean="0">
                <a:solidFill>
                  <a:srgbClr val="FF0000"/>
                </a:solidFill>
                <a:latin typeface="Emblem"/>
              </a:rPr>
            </a:br>
            <a:r>
              <a:rPr lang="en-US" dirty="0" smtClean="0"/>
              <a:t>4, </a:t>
            </a:r>
            <a:r>
              <a:rPr lang="en-US" dirty="0" smtClean="0">
                <a:solidFill>
                  <a:srgbClr val="000000"/>
                </a:solidFill>
                <a:latin typeface="Emblem"/>
              </a:rPr>
              <a:t>See life as a vicious competition. Your classmate is out to get you, so you'd better get him or her first. Don't let anyone else succeed at anything because, remember, if they win, you lose. If it looks like you're going to lose, however, make sure you drag that sucker down with you.</a:t>
            </a: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5, </a:t>
            </a:r>
            <a:r>
              <a:rPr lang="en-US" dirty="0" smtClean="0">
                <a:solidFill>
                  <a:srgbClr val="000000"/>
                </a:solidFill>
                <a:latin typeface="Emblem"/>
              </a:rPr>
              <a:t>You were born with a mouth, so use it. Make sure you talk a lot. Always express your side of the story first. Once you're sure everyone understands your views, then pretend to listen by nodding and saying "uh-huh." Or, if you really want their opinion, give it to them.</a:t>
            </a:r>
            <a:r>
              <a:rPr lang="en-US" dirty="0" smtClean="0">
                <a:solidFill>
                  <a:srgbClr val="FF0000"/>
                </a:solidFill>
                <a:latin typeface="Emblem"/>
              </a:rPr>
              <a:t/>
            </a:r>
            <a:br>
              <a:rPr lang="en-US" dirty="0" smtClean="0">
                <a:solidFill>
                  <a:srgbClr val="FF0000"/>
                </a:solidFill>
                <a:latin typeface="Emblem"/>
              </a:rPr>
            </a:br>
            <a:r>
              <a:rPr lang="en-US" dirty="0" smtClean="0">
                <a:solidFill>
                  <a:srgbClr val="FF0000"/>
                </a:solidFill>
                <a:latin typeface="Emblem"/>
              </a:rPr>
              <a:t>6, </a:t>
            </a:r>
            <a:r>
              <a:rPr lang="en-US" dirty="0" smtClean="0">
                <a:solidFill>
                  <a:srgbClr val="000000"/>
                </a:solidFill>
                <a:latin typeface="Emblem"/>
              </a:rPr>
              <a:t>Let's face it, other people are weird because they're different from you. So why try to get along with them? Teamwork is for the dogs. Since you always have the best ideas, you are better off doing everything by yourself. Be your own island.</a:t>
            </a:r>
            <a:r>
              <a:rPr lang="en-US" dirty="0" smtClean="0">
                <a:solidFill>
                  <a:srgbClr val="FF0000"/>
                </a:solidFill>
                <a:latin typeface="Emblem"/>
              </a:rPr>
              <a:t/>
            </a:r>
            <a:br>
              <a:rPr lang="en-US" dirty="0" smtClean="0">
                <a:solidFill>
                  <a:srgbClr val="FF0000"/>
                </a:solidFill>
                <a:latin typeface="Emblem"/>
              </a:rPr>
            </a:br>
            <a:r>
              <a:rPr lang="en-US" dirty="0" smtClean="0">
                <a:solidFill>
                  <a:srgbClr val="0000FF"/>
                </a:solidFill>
                <a:latin typeface="Emblem"/>
              </a:rPr>
              <a:t>7, </a:t>
            </a:r>
            <a:r>
              <a:rPr lang="en-US" dirty="0" smtClean="0">
                <a:solidFill>
                  <a:srgbClr val="000000"/>
                </a:solidFill>
                <a:latin typeface="Emblem"/>
              </a:rPr>
              <a:t>Be so busy with life that you never take time to renew or improve yourself. Never study. Don't learn anything new. Avoid exercise like the plague. And, for heaven's sake, stay away from good books, nature, or anything else that may inspire you.</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097490-0ACC-4501-A4E1-2940E4F4E70F}" type="slidenum">
              <a:rPr lang="en-US"/>
              <a:pPr fontAlgn="base">
                <a:spcBef>
                  <a:spcPct val="0"/>
                </a:spcBef>
                <a:spcAft>
                  <a:spcPct val="0"/>
                </a:spcAft>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dirty="0" smtClean="0">
                <a:solidFill>
                  <a:srgbClr val="FF0000"/>
                </a:solidFill>
                <a:latin typeface="Emblem"/>
              </a:rPr>
              <a:t/>
            </a:r>
            <a:br>
              <a:rPr lang="en-US" dirty="0" smtClean="0">
                <a:solidFill>
                  <a:srgbClr val="FF0000"/>
                </a:solidFill>
                <a:latin typeface="Emblem"/>
              </a:rPr>
            </a:br>
            <a:r>
              <a:rPr lang="en-US" dirty="0" smtClean="0"/>
              <a:t>4, </a:t>
            </a:r>
            <a:r>
              <a:rPr lang="en-US" dirty="0" smtClean="0">
                <a:solidFill>
                  <a:srgbClr val="000000"/>
                </a:solidFill>
                <a:latin typeface="Emblem"/>
              </a:rPr>
              <a:t>See life as a vicious competition. Your classmate is out to get you, so you'd better get him or her first. Don't let anyone else succeed at anything because, remember, if they win, you lose. If it looks like you're going to lose, however, make sure you drag that sucker down with you.</a:t>
            </a:r>
            <a:r>
              <a:rPr lang="en-US" dirty="0" smtClean="0">
                <a:solidFill>
                  <a:srgbClr val="FF0000"/>
                </a:solidFill>
                <a:latin typeface="Emblem"/>
              </a:rPr>
              <a:t/>
            </a:r>
            <a:br>
              <a:rPr lang="en-US" dirty="0" smtClean="0">
                <a:solidFill>
                  <a:srgbClr val="FF0000"/>
                </a:solidFill>
                <a:latin typeface="Emblem"/>
              </a:rPr>
            </a:br>
            <a:endParaRPr lang="en-US" dirty="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D37459-D378-4857-AFBF-5B07F9A2B0EF}" type="slidenum">
              <a:rPr lang="en-US"/>
              <a:pPr fontAlgn="base">
                <a:spcBef>
                  <a:spcPct val="0"/>
                </a:spcBef>
                <a:spcAft>
                  <a:spcPct val="0"/>
                </a:spcAft>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C5062CB-9F5D-466B-8648-C0C60B5C21FC}" type="datetimeFigureOut">
              <a:rPr lang="en-US"/>
              <a:pPr>
                <a:defRPr/>
              </a:pPr>
              <a:t>1/17/2013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B20C3AE-9149-4C04-9625-217AA168BF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7DED8E-AF87-48DA-8E1E-43CA1D52FC01}" type="datetimeFigureOut">
              <a:rPr lang="en-US"/>
              <a:pPr>
                <a:defRPr/>
              </a:pPr>
              <a:t>1/17/2013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D318830-C329-4D8E-90F5-8740ABC1BC43}" type="slidenum">
              <a:rPr lang="en-US"/>
              <a:pPr>
                <a:defRPr/>
              </a:pPr>
              <a:t>‹#›</a:t>
            </a:fld>
            <a:endParaRPr lang="en-US"/>
          </a:p>
        </p:txBody>
      </p:sp>
    </p:spTree>
  </p:cSld>
  <p:clrMapOvr>
    <a:masterClrMapping/>
  </p:clrMapOvr>
  <p:transition>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0AAB910-C2C4-4608-941C-56739C3CAD8A}" type="datetimeFigureOut">
              <a:rPr lang="en-US"/>
              <a:pPr>
                <a:defRPr/>
              </a:pPr>
              <a:t>1/17/2013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6FB4B67-9D4F-4C8D-B7AC-F966F979CA8A}" type="slidenum">
              <a:rPr lang="en-US"/>
              <a:pPr>
                <a:defRPr/>
              </a:pPr>
              <a:t>‹#›</a:t>
            </a:fld>
            <a:endParaRPr lang="en-US"/>
          </a:p>
        </p:txBody>
      </p:sp>
    </p:spTree>
  </p:cSld>
  <p:clrMapOvr>
    <a:masterClrMapping/>
  </p:clrMapOvr>
  <p:transition>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2EE3A90-C6DF-4FCD-8455-F41FF8938C0E}" type="datetimeFigureOut">
              <a:rPr lang="en-US"/>
              <a:pPr>
                <a:defRPr/>
              </a:pPr>
              <a:t>1/17/2013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FAD1D9-FBDF-46D2-8320-D64BF2B05531}" type="slidenum">
              <a:rPr lang="en-US"/>
              <a:pPr>
                <a:defRPr/>
              </a:pPr>
              <a:t>‹#›</a:t>
            </a:fld>
            <a:endParaRPr lang="en-US"/>
          </a:p>
        </p:txBody>
      </p:sp>
    </p:spTree>
  </p:cSld>
  <p:clrMapOvr>
    <a:masterClrMapping/>
  </p:clrMapOvr>
  <p:transition>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74242E-2AF4-4FDB-882F-06CC0C4FA94F}"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25AFDC-60E3-4922-9514-AFD975B88A1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630E38C-E9BF-44C9-AB4B-4DF9EA0BA6F4}" type="datetimeFigureOut">
              <a:rPr lang="en-US"/>
              <a:pPr>
                <a:defRPr/>
              </a:pPr>
              <a:t>1/17/2013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AF27882-A5F8-4ABC-8A81-FE8C85C9DFE3}" type="slidenum">
              <a:rPr lang="en-US"/>
              <a:pPr>
                <a:defRPr/>
              </a:pPr>
              <a:t>‹#›</a:t>
            </a:fld>
            <a:endParaRPr lang="en-US"/>
          </a:p>
        </p:txBody>
      </p:sp>
    </p:spTree>
  </p:cSld>
  <p:clrMapOvr>
    <a:masterClrMapping/>
  </p:clrMapOvr>
  <p:transition>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2F8B6C6-05F1-401D-9D10-017299CA0FD5}" type="datetimeFigureOut">
              <a:rPr lang="en-US"/>
              <a:pPr>
                <a:defRPr/>
              </a:pPr>
              <a:t>1/17/2013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6DAB9B3-A2ED-42C0-94F0-BC802859A725}" type="slidenum">
              <a:rPr lang="en-US"/>
              <a:pPr>
                <a:defRPr/>
              </a:pPr>
              <a:t>‹#›</a:t>
            </a:fld>
            <a:endParaRPr lang="en-US"/>
          </a:p>
        </p:txBody>
      </p:sp>
    </p:spTree>
  </p:cSld>
  <p:clrMapOvr>
    <a:masterClrMapping/>
  </p:clrMapOvr>
  <p:transition>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638E55B-8B37-43A8-83CC-7BDCC8E2E3AB}" type="datetimeFigureOut">
              <a:rPr lang="en-US"/>
              <a:pPr>
                <a:defRPr/>
              </a:pPr>
              <a:t>1/17/2013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5E1E099-D1B1-4471-9512-D0D5BBDF7125}" type="slidenum">
              <a:rPr lang="en-US"/>
              <a:pPr>
                <a:defRPr/>
              </a:pPr>
              <a:t>‹#›</a:t>
            </a:fld>
            <a:endParaRPr lang="en-US"/>
          </a:p>
        </p:txBody>
      </p:sp>
    </p:spTree>
  </p:cSld>
  <p:clrMapOvr>
    <a:masterClrMapping/>
  </p:clrMapOvr>
  <p:transition>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EFF842C-B510-4491-81FF-9C0A2F5403DD}" type="datetimeFigureOut">
              <a:rPr lang="en-US"/>
              <a:pPr>
                <a:defRPr/>
              </a:pPr>
              <a:t>1/17/2013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A47F5D0-52EE-493A-86BE-785A2C11F5AE}" type="slidenum">
              <a:rPr lang="en-US"/>
              <a:pPr>
                <a:defRPr/>
              </a:pPr>
              <a:t>‹#›</a:t>
            </a:fld>
            <a:endParaRPr lang="en-US"/>
          </a:p>
        </p:txBody>
      </p:sp>
    </p:spTree>
  </p:cSld>
  <p:clrMapOvr>
    <a:masterClrMapping/>
  </p:clrMapOvr>
  <p:transition>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DF65718-09A6-491C-A6AB-ADA935A85DAC}" type="datetimeFigureOut">
              <a:rPr lang="en-US"/>
              <a:pPr>
                <a:defRPr/>
              </a:pPr>
              <a:t>1/17/2013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5B13DE6-9B89-4C20-A7C2-3043EB25E713}" type="slidenum">
              <a:rPr lang="en-US"/>
              <a:pPr>
                <a:defRPr/>
              </a:pPr>
              <a:t>‹#›</a:t>
            </a:fld>
            <a:endParaRPr lang="en-US"/>
          </a:p>
        </p:txBody>
      </p:sp>
    </p:spTree>
  </p:cSld>
  <p:clrMapOvr>
    <a:masterClrMapping/>
  </p:clrMapOvr>
  <p:transition>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498B27-580D-4A51-AB4A-BC89C85B30DA}" type="datetimeFigureOut">
              <a:rPr lang="en-US"/>
              <a:pPr>
                <a:defRPr/>
              </a:pPr>
              <a:t>1/17/2013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BA5F835-79AC-47B6-BA2C-03EDDF129353}" type="slidenum">
              <a:rPr lang="en-US"/>
              <a:pPr>
                <a:defRPr/>
              </a:pPr>
              <a:t>‹#›</a:t>
            </a:fld>
            <a:endParaRPr lang="en-US"/>
          </a:p>
        </p:txBody>
      </p:sp>
    </p:spTree>
  </p:cSld>
  <p:clrMapOvr>
    <a:masterClrMapping/>
  </p:clrMapOvr>
  <p:transition>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E06682BF-7275-4B92-865F-6EE2C6F17F03}" type="datetimeFigureOut">
              <a:rPr lang="en-US"/>
              <a:pPr>
                <a:defRPr/>
              </a:pPr>
              <a:t>1/17/2013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6212A4BD-C0E6-4BB4-83C7-7895065B477E}"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20" r:id="rId1"/>
    <p:sldLayoutId id="2147483712" r:id="rId2"/>
    <p:sldLayoutId id="2147483721" r:id="rId3"/>
    <p:sldLayoutId id="2147483713" r:id="rId4"/>
    <p:sldLayoutId id="2147483714" r:id="rId5"/>
    <p:sldLayoutId id="2147483715" r:id="rId6"/>
    <p:sldLayoutId id="2147483716" r:id="rId7"/>
    <p:sldLayoutId id="2147483717" r:id="rId8"/>
    <p:sldLayoutId id="2147483722" r:id="rId9"/>
    <p:sldLayoutId id="2147483718" r:id="rId10"/>
    <p:sldLayoutId id="2147483719" r:id="rId11"/>
  </p:sldLayoutIdLst>
  <p:transition>
    <p:wheel spokes="2"/>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bAYZBS40lcc"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2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mtv.com/videos/misc/545977/meet-the-cliques.jhtml#id=164450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mtv.com/videos/misc/545988/to-be-you.jhtml#id=1644504"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hyperlink" Target="http://www.mtv.com/videos/misc/545992/conforming-the-bully.jhtml#id=1644504"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mtv.com/videos/misc/545995/the-line.jhtml#id=164450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mtv.com/videos/misc/546002/im-sorry.jhtml#id=1644504"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05000"/>
            <a:ext cx="7851648" cy="1828800"/>
          </a:xfrm>
        </p:spPr>
        <p:txBody>
          <a:bodyPr/>
          <a:lstStyle/>
          <a:p>
            <a:pPr eaLnBrk="1" fontAlgn="auto" hangingPunct="1">
              <a:spcAft>
                <a:spcPts val="0"/>
              </a:spcAft>
              <a:defRPr/>
            </a:pPr>
            <a:r>
              <a:rPr lang="en-US" sz="6600" dirty="0" smtClean="0"/>
              <a:t>Who Am I? </a:t>
            </a:r>
            <a:endParaRPr lang="en-US" sz="6600" dirty="0"/>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828800" y="13716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00400"/>
            <a:ext cx="1981200" cy="1600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6628" name="TextBox 9"/>
          <p:cNvSpPr txBox="1">
            <a:spLocks noChangeArrowheads="1"/>
          </p:cNvSpPr>
          <p:nvPr/>
        </p:nvSpPr>
        <p:spPr bwMode="auto">
          <a:xfrm>
            <a:off x="4038600" y="3429000"/>
            <a:ext cx="1219200" cy="1016000"/>
          </a:xfrm>
          <a:prstGeom prst="rect">
            <a:avLst/>
          </a:prstGeom>
          <a:noFill/>
          <a:ln w="9525">
            <a:noFill/>
            <a:miter lim="800000"/>
            <a:headEnd/>
            <a:tailEnd/>
          </a:ln>
        </p:spPr>
        <p:txBody>
          <a:bodyPr>
            <a:spAutoFit/>
          </a:bodyPr>
          <a:lstStyle/>
          <a:p>
            <a:r>
              <a:rPr lang="en-US" sz="2000" b="1">
                <a:latin typeface="Constantia" pitchFamily="18" charset="0"/>
              </a:rPr>
              <a:t>Begin w/ no end in mind</a:t>
            </a:r>
          </a:p>
        </p:txBody>
      </p:sp>
      <p:sp>
        <p:nvSpPr>
          <p:cNvPr id="14" name="TextBox 13"/>
          <p:cNvSpPr txBox="1">
            <a:spLocks noChangeArrowheads="1"/>
          </p:cNvSpPr>
          <p:nvPr/>
        </p:nvSpPr>
        <p:spPr bwMode="auto">
          <a:xfrm>
            <a:off x="2819400" y="2133600"/>
            <a:ext cx="4114800" cy="369888"/>
          </a:xfrm>
          <a:prstGeom prst="rect">
            <a:avLst/>
          </a:prstGeom>
          <a:noFill/>
          <a:ln w="9525">
            <a:noFill/>
            <a:miter lim="800000"/>
            <a:headEnd/>
            <a:tailEnd/>
          </a:ln>
        </p:spPr>
        <p:txBody>
          <a:bodyPr>
            <a:spAutoFit/>
          </a:bodyPr>
          <a:lstStyle/>
          <a:p>
            <a:pPr algn="ctr"/>
            <a:r>
              <a:rPr lang="en-US">
                <a:solidFill>
                  <a:srgbClr val="FF99FF"/>
                </a:solidFill>
                <a:latin typeface="Constantia" pitchFamily="18" charset="0"/>
              </a:rPr>
              <a:t>Avoid goals at all costs</a:t>
            </a:r>
          </a:p>
        </p:txBody>
      </p:sp>
      <p:sp>
        <p:nvSpPr>
          <p:cNvPr id="19" name="TextBox 18"/>
          <p:cNvSpPr txBox="1">
            <a:spLocks noChangeArrowheads="1"/>
          </p:cNvSpPr>
          <p:nvPr/>
        </p:nvSpPr>
        <p:spPr bwMode="auto">
          <a:xfrm>
            <a:off x="3352800" y="5029200"/>
            <a:ext cx="3200400" cy="646113"/>
          </a:xfrm>
          <a:prstGeom prst="rect">
            <a:avLst/>
          </a:prstGeom>
          <a:noFill/>
          <a:ln w="9525">
            <a:noFill/>
            <a:miter lim="800000"/>
            <a:headEnd/>
            <a:tailEnd/>
          </a:ln>
        </p:spPr>
        <p:txBody>
          <a:bodyPr>
            <a:spAutoFit/>
          </a:bodyPr>
          <a:lstStyle/>
          <a:p>
            <a:pPr algn="ctr"/>
            <a:r>
              <a:rPr lang="en-US">
                <a:solidFill>
                  <a:srgbClr val="FF99FF"/>
                </a:solidFill>
                <a:latin typeface="Constantia" pitchFamily="18" charset="0"/>
              </a:rPr>
              <a:t>Why worry about consequences</a:t>
            </a:r>
            <a:r>
              <a:rPr lang="en-US">
                <a:solidFill>
                  <a:srgbClr val="FFFF00"/>
                </a:solidFill>
                <a:latin typeface="Constantia" pitchFamily="18" charset="0"/>
              </a:rPr>
              <a:t>? </a:t>
            </a:r>
          </a:p>
        </p:txBody>
      </p:sp>
      <p:sp>
        <p:nvSpPr>
          <p:cNvPr id="20" name="TextBox 19"/>
          <p:cNvSpPr txBox="1">
            <a:spLocks noChangeArrowheads="1"/>
          </p:cNvSpPr>
          <p:nvPr/>
        </p:nvSpPr>
        <p:spPr bwMode="auto">
          <a:xfrm>
            <a:off x="5562600" y="2971800"/>
            <a:ext cx="2057400" cy="646113"/>
          </a:xfrm>
          <a:prstGeom prst="rect">
            <a:avLst/>
          </a:prstGeom>
          <a:noFill/>
          <a:ln w="9525">
            <a:noFill/>
            <a:miter lim="800000"/>
            <a:headEnd/>
            <a:tailEnd/>
          </a:ln>
        </p:spPr>
        <p:txBody>
          <a:bodyPr>
            <a:spAutoFit/>
          </a:bodyPr>
          <a:lstStyle/>
          <a:p>
            <a:pPr algn="ctr"/>
            <a:r>
              <a:rPr lang="en-US">
                <a:solidFill>
                  <a:srgbClr val="FF99FF"/>
                </a:solidFill>
                <a:latin typeface="Constantia" pitchFamily="18" charset="0"/>
              </a:rPr>
              <a:t>Never think about tomorrow</a:t>
            </a:r>
          </a:p>
        </p:txBody>
      </p:sp>
      <p:sp>
        <p:nvSpPr>
          <p:cNvPr id="11" name="TextBox 10"/>
          <p:cNvSpPr txBox="1">
            <a:spLocks noChangeArrowheads="1"/>
          </p:cNvSpPr>
          <p:nvPr/>
        </p:nvSpPr>
        <p:spPr bwMode="auto">
          <a:xfrm>
            <a:off x="1905000" y="2819400"/>
            <a:ext cx="1676400" cy="2032000"/>
          </a:xfrm>
          <a:prstGeom prst="rect">
            <a:avLst/>
          </a:prstGeom>
          <a:noFill/>
          <a:ln w="9525">
            <a:noFill/>
            <a:miter lim="800000"/>
            <a:headEnd/>
            <a:tailEnd/>
          </a:ln>
        </p:spPr>
        <p:txBody>
          <a:bodyPr>
            <a:spAutoFit/>
          </a:bodyPr>
          <a:lstStyle/>
          <a:p>
            <a:pPr algn="ctr"/>
            <a:r>
              <a:rPr lang="en-US">
                <a:solidFill>
                  <a:srgbClr val="FF99FF"/>
                </a:solidFill>
                <a:latin typeface="Constantia" pitchFamily="18" charset="0"/>
              </a:rPr>
              <a:t>Live for the moment…drink what you want…smoke what you want…party on……</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752600" y="14478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8676" name="TextBox 9"/>
          <p:cNvSpPr txBox="1">
            <a:spLocks noChangeArrowheads="1"/>
          </p:cNvSpPr>
          <p:nvPr/>
        </p:nvSpPr>
        <p:spPr bwMode="auto">
          <a:xfrm>
            <a:off x="3962400" y="3505200"/>
            <a:ext cx="1295400" cy="1016000"/>
          </a:xfrm>
          <a:prstGeom prst="rect">
            <a:avLst/>
          </a:prstGeom>
          <a:noFill/>
          <a:ln w="9525">
            <a:noFill/>
            <a:miter lim="800000"/>
            <a:headEnd/>
            <a:tailEnd/>
          </a:ln>
        </p:spPr>
        <p:txBody>
          <a:bodyPr>
            <a:spAutoFit/>
          </a:bodyPr>
          <a:lstStyle/>
          <a:p>
            <a:pPr algn="ctr"/>
            <a:r>
              <a:rPr lang="en-US" sz="2000" b="1">
                <a:latin typeface="Constantia" pitchFamily="18" charset="0"/>
              </a:rPr>
              <a:t>Put First Things Last</a:t>
            </a:r>
          </a:p>
        </p:txBody>
      </p:sp>
      <p:sp>
        <p:nvSpPr>
          <p:cNvPr id="14" name="TextBox 13"/>
          <p:cNvSpPr txBox="1"/>
          <p:nvPr/>
        </p:nvSpPr>
        <p:spPr>
          <a:xfrm>
            <a:off x="2819400" y="2057400"/>
            <a:ext cx="4114800" cy="1200150"/>
          </a:xfrm>
          <a:prstGeom prst="rect">
            <a:avLst/>
          </a:prstGeom>
          <a:noFill/>
        </p:spPr>
        <p:txBody>
          <a:bodyPr>
            <a:spAutoFit/>
          </a:bodyPr>
          <a:lstStyle/>
          <a:p>
            <a:pPr algn="ctr" fontAlgn="auto">
              <a:spcBef>
                <a:spcPts val="0"/>
              </a:spcBef>
              <a:spcAft>
                <a:spcPts val="0"/>
              </a:spcAft>
              <a:defRPr/>
            </a:pPr>
            <a:r>
              <a:rPr lang="en-US" dirty="0">
                <a:solidFill>
                  <a:schemeClr val="tx2">
                    <a:lumMod val="40000"/>
                    <a:lumOff val="60000"/>
                  </a:schemeClr>
                </a:solidFill>
                <a:latin typeface="+mn-lt"/>
              </a:rPr>
              <a:t>Don’t do things that are important to you without first watching a lot of TV, surfing the internet or texting your friends. </a:t>
            </a:r>
          </a:p>
        </p:txBody>
      </p:sp>
      <p:sp>
        <p:nvSpPr>
          <p:cNvPr id="19" name="TextBox 18"/>
          <p:cNvSpPr txBox="1"/>
          <p:nvPr/>
        </p:nvSpPr>
        <p:spPr>
          <a:xfrm>
            <a:off x="3352800" y="5029200"/>
            <a:ext cx="3200400" cy="923925"/>
          </a:xfrm>
          <a:prstGeom prst="rect">
            <a:avLst/>
          </a:prstGeom>
          <a:noFill/>
        </p:spPr>
        <p:txBody>
          <a:bodyPr>
            <a:spAutoFit/>
          </a:bodyPr>
          <a:lstStyle/>
          <a:p>
            <a:pPr algn="ctr" fontAlgn="auto">
              <a:spcBef>
                <a:spcPts val="0"/>
              </a:spcBef>
              <a:spcAft>
                <a:spcPts val="0"/>
              </a:spcAft>
              <a:defRPr/>
            </a:pPr>
            <a:r>
              <a:rPr lang="en-US" dirty="0">
                <a:solidFill>
                  <a:schemeClr val="tx2">
                    <a:lumMod val="40000"/>
                    <a:lumOff val="60000"/>
                  </a:schemeClr>
                </a:solidFill>
                <a:latin typeface="+mn-lt"/>
              </a:rPr>
              <a:t>Always make sure that things that don’t matter come before things that do. </a:t>
            </a:r>
          </a:p>
        </p:txBody>
      </p:sp>
      <p:sp>
        <p:nvSpPr>
          <p:cNvPr id="20" name="TextBox 19"/>
          <p:cNvSpPr txBox="1"/>
          <p:nvPr/>
        </p:nvSpPr>
        <p:spPr>
          <a:xfrm>
            <a:off x="5562600" y="3657600"/>
            <a:ext cx="2057400" cy="923925"/>
          </a:xfrm>
          <a:prstGeom prst="rect">
            <a:avLst/>
          </a:prstGeom>
          <a:noFill/>
        </p:spPr>
        <p:txBody>
          <a:bodyPr>
            <a:spAutoFit/>
          </a:bodyPr>
          <a:lstStyle/>
          <a:p>
            <a:pPr algn="ctr" fontAlgn="auto">
              <a:spcBef>
                <a:spcPts val="0"/>
              </a:spcBef>
              <a:spcAft>
                <a:spcPts val="0"/>
              </a:spcAft>
              <a:defRPr/>
            </a:pPr>
            <a:r>
              <a:rPr lang="en-US" dirty="0">
                <a:solidFill>
                  <a:schemeClr val="tx2">
                    <a:lumMod val="40000"/>
                    <a:lumOff val="60000"/>
                  </a:schemeClr>
                </a:solidFill>
                <a:latin typeface="+mn-lt"/>
              </a:rPr>
              <a:t>Always put off your homework </a:t>
            </a:r>
            <a:r>
              <a:rPr lang="en-US" dirty="0" err="1">
                <a:solidFill>
                  <a:schemeClr val="tx2">
                    <a:lumMod val="40000"/>
                    <a:lumOff val="60000"/>
                  </a:schemeClr>
                </a:solidFill>
                <a:latin typeface="+mn-lt"/>
              </a:rPr>
              <a:t>til</a:t>
            </a:r>
            <a:r>
              <a:rPr lang="en-US" dirty="0">
                <a:solidFill>
                  <a:schemeClr val="tx2">
                    <a:lumMod val="40000"/>
                    <a:lumOff val="60000"/>
                  </a:schemeClr>
                </a:solidFill>
                <a:latin typeface="+mn-lt"/>
              </a:rPr>
              <a:t> tomorrow. </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752600" y="14478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0724" name="TextBox 9"/>
          <p:cNvSpPr txBox="1">
            <a:spLocks noChangeArrowheads="1"/>
          </p:cNvSpPr>
          <p:nvPr/>
        </p:nvSpPr>
        <p:spPr bwMode="auto">
          <a:xfrm>
            <a:off x="3962400" y="3505200"/>
            <a:ext cx="1295400" cy="1016000"/>
          </a:xfrm>
          <a:prstGeom prst="rect">
            <a:avLst/>
          </a:prstGeom>
          <a:noFill/>
          <a:ln w="9525">
            <a:noFill/>
            <a:miter lim="800000"/>
            <a:headEnd/>
            <a:tailEnd/>
          </a:ln>
        </p:spPr>
        <p:txBody>
          <a:bodyPr>
            <a:spAutoFit/>
          </a:bodyPr>
          <a:lstStyle/>
          <a:p>
            <a:pPr algn="ctr"/>
            <a:r>
              <a:rPr lang="en-US" sz="2000" b="1">
                <a:latin typeface="Constantia" pitchFamily="18" charset="0"/>
              </a:rPr>
              <a:t>Think Win-Lose</a:t>
            </a:r>
          </a:p>
        </p:txBody>
      </p:sp>
      <p:sp>
        <p:nvSpPr>
          <p:cNvPr id="14" name="TextBox 13"/>
          <p:cNvSpPr txBox="1"/>
          <p:nvPr/>
        </p:nvSpPr>
        <p:spPr>
          <a:xfrm>
            <a:off x="2819400" y="2057400"/>
            <a:ext cx="4114800" cy="369888"/>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Always compete with other people</a:t>
            </a:r>
          </a:p>
        </p:txBody>
      </p:sp>
      <p:sp>
        <p:nvSpPr>
          <p:cNvPr id="19" name="TextBox 18"/>
          <p:cNvSpPr txBox="1"/>
          <p:nvPr/>
        </p:nvSpPr>
        <p:spPr>
          <a:xfrm>
            <a:off x="3048000" y="5029200"/>
            <a:ext cx="3200400" cy="923925"/>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If you think you are going to lose, drag the other person down with you. </a:t>
            </a:r>
          </a:p>
        </p:txBody>
      </p:sp>
      <p:sp>
        <p:nvSpPr>
          <p:cNvPr id="20" name="TextBox 19"/>
          <p:cNvSpPr txBox="1"/>
          <p:nvPr/>
        </p:nvSpPr>
        <p:spPr>
          <a:xfrm>
            <a:off x="5562600" y="3124200"/>
            <a:ext cx="2057400" cy="147796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Don’t let others succeed at anything b/c if they do that means you lose. </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990600" y="1447800"/>
            <a:ext cx="67818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2971800" y="2971800"/>
            <a:ext cx="2482850" cy="1981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2772" name="TextBox 9"/>
          <p:cNvSpPr txBox="1">
            <a:spLocks noChangeArrowheads="1"/>
          </p:cNvSpPr>
          <p:nvPr/>
        </p:nvSpPr>
        <p:spPr bwMode="auto">
          <a:xfrm>
            <a:off x="3505200" y="3124200"/>
            <a:ext cx="1524000" cy="1631950"/>
          </a:xfrm>
          <a:prstGeom prst="rect">
            <a:avLst/>
          </a:prstGeom>
          <a:noFill/>
          <a:ln w="9525">
            <a:noFill/>
            <a:miter lim="800000"/>
            <a:headEnd/>
            <a:tailEnd/>
          </a:ln>
        </p:spPr>
        <p:txBody>
          <a:bodyPr>
            <a:spAutoFit/>
          </a:bodyPr>
          <a:lstStyle/>
          <a:p>
            <a:pPr algn="ctr"/>
            <a:r>
              <a:rPr lang="en-US" sz="2000" b="1">
                <a:latin typeface="Constantia" pitchFamily="18" charset="0"/>
              </a:rPr>
              <a:t>Seek first to talk, then pretend to listen</a:t>
            </a:r>
          </a:p>
        </p:txBody>
      </p:sp>
      <p:sp>
        <p:nvSpPr>
          <p:cNvPr id="14" name="TextBox 13"/>
          <p:cNvSpPr txBox="1">
            <a:spLocks noChangeArrowheads="1"/>
          </p:cNvSpPr>
          <p:nvPr/>
        </p:nvSpPr>
        <p:spPr bwMode="auto">
          <a:xfrm>
            <a:off x="2590800" y="2057400"/>
            <a:ext cx="4114800" cy="646113"/>
          </a:xfrm>
          <a:prstGeom prst="rect">
            <a:avLst/>
          </a:prstGeom>
          <a:noFill/>
          <a:ln w="9525">
            <a:noFill/>
            <a:miter lim="800000"/>
            <a:headEnd/>
            <a:tailEnd/>
          </a:ln>
        </p:spPr>
        <p:txBody>
          <a:bodyPr>
            <a:spAutoFit/>
          </a:bodyPr>
          <a:lstStyle/>
          <a:p>
            <a:pPr algn="ctr"/>
            <a:r>
              <a:rPr lang="en-US">
                <a:solidFill>
                  <a:srgbClr val="FF9900"/>
                </a:solidFill>
                <a:latin typeface="Constantia" pitchFamily="18" charset="0"/>
              </a:rPr>
              <a:t>Always express your side of the story first.</a:t>
            </a:r>
          </a:p>
        </p:txBody>
      </p:sp>
      <p:sp>
        <p:nvSpPr>
          <p:cNvPr id="19" name="TextBox 18"/>
          <p:cNvSpPr txBox="1">
            <a:spLocks noChangeArrowheads="1"/>
          </p:cNvSpPr>
          <p:nvPr/>
        </p:nvSpPr>
        <p:spPr bwMode="auto">
          <a:xfrm>
            <a:off x="3048000" y="5029200"/>
            <a:ext cx="3200400" cy="923925"/>
          </a:xfrm>
          <a:prstGeom prst="rect">
            <a:avLst/>
          </a:prstGeom>
          <a:noFill/>
          <a:ln w="9525">
            <a:noFill/>
            <a:miter lim="800000"/>
            <a:headEnd/>
            <a:tailEnd/>
          </a:ln>
        </p:spPr>
        <p:txBody>
          <a:bodyPr>
            <a:spAutoFit/>
          </a:bodyPr>
          <a:lstStyle/>
          <a:p>
            <a:pPr algn="ctr"/>
            <a:r>
              <a:rPr lang="en-US">
                <a:solidFill>
                  <a:srgbClr val="FF9900"/>
                </a:solidFill>
                <a:latin typeface="Constantia" pitchFamily="18" charset="0"/>
              </a:rPr>
              <a:t>Only pretend to listen to others by nodding and saying “uh huh”.</a:t>
            </a:r>
          </a:p>
        </p:txBody>
      </p:sp>
      <p:sp>
        <p:nvSpPr>
          <p:cNvPr id="20" name="TextBox 19"/>
          <p:cNvSpPr txBox="1">
            <a:spLocks noChangeArrowheads="1"/>
          </p:cNvSpPr>
          <p:nvPr/>
        </p:nvSpPr>
        <p:spPr bwMode="auto">
          <a:xfrm>
            <a:off x="5562600" y="3124200"/>
            <a:ext cx="2057400" cy="923925"/>
          </a:xfrm>
          <a:prstGeom prst="rect">
            <a:avLst/>
          </a:prstGeom>
          <a:noFill/>
          <a:ln w="9525">
            <a:noFill/>
            <a:miter lim="800000"/>
            <a:headEnd/>
            <a:tailEnd/>
          </a:ln>
        </p:spPr>
        <p:txBody>
          <a:bodyPr>
            <a:spAutoFit/>
          </a:bodyPr>
          <a:lstStyle/>
          <a:p>
            <a:pPr algn="ctr"/>
            <a:r>
              <a:rPr lang="en-US">
                <a:solidFill>
                  <a:srgbClr val="FF9900"/>
                </a:solidFill>
                <a:latin typeface="Constantia" pitchFamily="18" charset="0"/>
              </a:rPr>
              <a:t>Never listen to other people’s views. </a:t>
            </a:r>
          </a:p>
        </p:txBody>
      </p:sp>
      <p:sp>
        <p:nvSpPr>
          <p:cNvPr id="11" name="TextBox 10"/>
          <p:cNvSpPr txBox="1">
            <a:spLocks noChangeArrowheads="1"/>
          </p:cNvSpPr>
          <p:nvPr/>
        </p:nvSpPr>
        <p:spPr bwMode="auto">
          <a:xfrm>
            <a:off x="1371600" y="2895600"/>
            <a:ext cx="1371600" cy="1754188"/>
          </a:xfrm>
          <a:prstGeom prst="rect">
            <a:avLst/>
          </a:prstGeom>
          <a:noFill/>
          <a:ln w="9525">
            <a:noFill/>
            <a:miter lim="800000"/>
            <a:headEnd/>
            <a:tailEnd/>
          </a:ln>
        </p:spPr>
        <p:txBody>
          <a:bodyPr>
            <a:spAutoFit/>
          </a:bodyPr>
          <a:lstStyle/>
          <a:p>
            <a:pPr algn="ctr"/>
            <a:r>
              <a:rPr lang="en-US">
                <a:solidFill>
                  <a:srgbClr val="FF9900"/>
                </a:solidFill>
                <a:latin typeface="Constantia" pitchFamily="18" charset="0"/>
              </a:rPr>
              <a:t>Always give your opinion, even if its not asked for. </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990600" y="1447800"/>
            <a:ext cx="67818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2971800" y="2971800"/>
            <a:ext cx="2482850" cy="1981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4820" name="TextBox 9"/>
          <p:cNvSpPr txBox="1">
            <a:spLocks noChangeArrowheads="1"/>
          </p:cNvSpPr>
          <p:nvPr/>
        </p:nvSpPr>
        <p:spPr bwMode="auto">
          <a:xfrm>
            <a:off x="3429000" y="3657600"/>
            <a:ext cx="1524000" cy="708025"/>
          </a:xfrm>
          <a:prstGeom prst="rect">
            <a:avLst/>
          </a:prstGeom>
          <a:noFill/>
          <a:ln w="9525">
            <a:noFill/>
            <a:miter lim="800000"/>
            <a:headEnd/>
            <a:tailEnd/>
          </a:ln>
        </p:spPr>
        <p:txBody>
          <a:bodyPr>
            <a:spAutoFit/>
          </a:bodyPr>
          <a:lstStyle/>
          <a:p>
            <a:pPr algn="ctr"/>
            <a:r>
              <a:rPr lang="en-US" sz="2000" b="1">
                <a:latin typeface="Constantia" pitchFamily="18" charset="0"/>
              </a:rPr>
              <a:t>Don’t cooperate</a:t>
            </a:r>
          </a:p>
        </p:txBody>
      </p:sp>
      <p:sp>
        <p:nvSpPr>
          <p:cNvPr id="14" name="TextBox 13"/>
          <p:cNvSpPr txBox="1"/>
          <p:nvPr/>
        </p:nvSpPr>
        <p:spPr>
          <a:xfrm>
            <a:off x="2590800" y="2057400"/>
            <a:ext cx="4114800" cy="64611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People different from you are weird, so why try to get along with them? </a:t>
            </a:r>
          </a:p>
        </p:txBody>
      </p:sp>
      <p:sp>
        <p:nvSpPr>
          <p:cNvPr id="19" name="TextBox 18"/>
          <p:cNvSpPr txBox="1"/>
          <p:nvPr/>
        </p:nvSpPr>
        <p:spPr>
          <a:xfrm>
            <a:off x="3048000" y="5029200"/>
            <a:ext cx="3200400" cy="923925"/>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You always have the best ideas so what’s the point in working with others? </a:t>
            </a:r>
          </a:p>
        </p:txBody>
      </p:sp>
      <p:sp>
        <p:nvSpPr>
          <p:cNvPr id="20" name="TextBox 19"/>
          <p:cNvSpPr txBox="1"/>
          <p:nvPr/>
        </p:nvSpPr>
        <p:spPr>
          <a:xfrm>
            <a:off x="5562600" y="3124200"/>
            <a:ext cx="2057400" cy="64611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Teamwork is  not cool</a:t>
            </a:r>
          </a:p>
        </p:txBody>
      </p:sp>
      <p:sp>
        <p:nvSpPr>
          <p:cNvPr id="11" name="TextBox 10"/>
          <p:cNvSpPr txBox="1"/>
          <p:nvPr/>
        </p:nvSpPr>
        <p:spPr>
          <a:xfrm>
            <a:off x="1371600" y="3276600"/>
            <a:ext cx="1371600" cy="64611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Be your own island</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990600" y="1447800"/>
            <a:ext cx="67818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2971800" y="2971800"/>
            <a:ext cx="2482850" cy="1981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36868" name="TextBox 9"/>
          <p:cNvSpPr txBox="1">
            <a:spLocks noChangeArrowheads="1"/>
          </p:cNvSpPr>
          <p:nvPr/>
        </p:nvSpPr>
        <p:spPr bwMode="auto">
          <a:xfrm>
            <a:off x="3429000" y="3429000"/>
            <a:ext cx="1524000" cy="1016000"/>
          </a:xfrm>
          <a:prstGeom prst="rect">
            <a:avLst/>
          </a:prstGeom>
          <a:noFill/>
          <a:ln w="9525">
            <a:noFill/>
            <a:miter lim="800000"/>
            <a:headEnd/>
            <a:tailEnd/>
          </a:ln>
        </p:spPr>
        <p:txBody>
          <a:bodyPr>
            <a:spAutoFit/>
          </a:bodyPr>
          <a:lstStyle/>
          <a:p>
            <a:pPr algn="ctr"/>
            <a:r>
              <a:rPr lang="en-US" sz="2000" b="1">
                <a:latin typeface="Constantia" pitchFamily="18" charset="0"/>
              </a:rPr>
              <a:t>Wear Yourself Out</a:t>
            </a:r>
          </a:p>
        </p:txBody>
      </p:sp>
      <p:sp>
        <p:nvSpPr>
          <p:cNvPr id="14" name="TextBox 13"/>
          <p:cNvSpPr txBox="1"/>
          <p:nvPr/>
        </p:nvSpPr>
        <p:spPr>
          <a:xfrm>
            <a:off x="2590800" y="2057400"/>
            <a:ext cx="4114800" cy="64611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Stay away from good books, nature or anything else that may inspire you. </a:t>
            </a:r>
          </a:p>
        </p:txBody>
      </p:sp>
      <p:sp>
        <p:nvSpPr>
          <p:cNvPr id="19" name="TextBox 18"/>
          <p:cNvSpPr txBox="1"/>
          <p:nvPr/>
        </p:nvSpPr>
        <p:spPr>
          <a:xfrm>
            <a:off x="3733800" y="5181600"/>
            <a:ext cx="3200400" cy="646113"/>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Never save time to study or learn anything new</a:t>
            </a:r>
          </a:p>
        </p:txBody>
      </p:sp>
      <p:sp>
        <p:nvSpPr>
          <p:cNvPr id="20" name="TextBox 19"/>
          <p:cNvSpPr txBox="1"/>
          <p:nvPr/>
        </p:nvSpPr>
        <p:spPr>
          <a:xfrm>
            <a:off x="5562600" y="3124200"/>
            <a:ext cx="2057400" cy="1200150"/>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Be so busy with life that you never try to improve yourself. </a:t>
            </a:r>
          </a:p>
        </p:txBody>
      </p:sp>
      <p:sp>
        <p:nvSpPr>
          <p:cNvPr id="11" name="TextBox 10"/>
          <p:cNvSpPr txBox="1"/>
          <p:nvPr/>
        </p:nvSpPr>
        <p:spPr>
          <a:xfrm>
            <a:off x="1371600" y="3886200"/>
            <a:ext cx="1371600" cy="923925"/>
          </a:xfrm>
          <a:prstGeom prst="rect">
            <a:avLst/>
          </a:prstGeom>
          <a:noFill/>
        </p:spPr>
        <p:txBody>
          <a:bodyPr>
            <a:spAutoFit/>
          </a:bodyPr>
          <a:lstStyle/>
          <a:p>
            <a:pPr algn="ctr" fontAlgn="auto">
              <a:spcBef>
                <a:spcPts val="0"/>
              </a:spcBef>
              <a:spcAft>
                <a:spcPts val="0"/>
              </a:spcAft>
              <a:defRPr/>
            </a:pPr>
            <a:r>
              <a:rPr lang="en-US" dirty="0">
                <a:solidFill>
                  <a:schemeClr val="accent6">
                    <a:lumMod val="20000"/>
                    <a:lumOff val="80000"/>
                  </a:schemeClr>
                </a:solidFill>
                <a:latin typeface="+mn-lt"/>
              </a:rPr>
              <a:t>Avoid exercise at all costs</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ox(in)">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7467600" cy="1143000"/>
          </a:xfrm>
        </p:spPr>
        <p:txBody>
          <a:bodyPr>
            <a:normAutofit fontScale="90000"/>
          </a:bodyPr>
          <a:lstStyle/>
          <a:p>
            <a:pPr algn="ctr" eaLnBrk="1" fontAlgn="auto" hangingPunct="1">
              <a:spcAft>
                <a:spcPts val="0"/>
              </a:spcAft>
              <a:defRPr/>
            </a:pPr>
            <a:r>
              <a:rPr lang="en-US" b="1" dirty="0" smtClean="0"/>
              <a:t>Your Habits: </a:t>
            </a:r>
            <a:r>
              <a:rPr lang="en-US" dirty="0" smtClean="0"/>
              <a:t>Compare and Contrast your Good and Bad Habits</a:t>
            </a:r>
            <a:endParaRPr lang="en-US" dirty="0"/>
          </a:p>
        </p:txBody>
      </p:sp>
      <p:sp>
        <p:nvSpPr>
          <p:cNvPr id="9" name="Oval 8"/>
          <p:cNvSpPr/>
          <p:nvPr/>
        </p:nvSpPr>
        <p:spPr>
          <a:xfrm>
            <a:off x="609600" y="2819400"/>
            <a:ext cx="2482755" cy="1981200"/>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a:p>
        </p:txBody>
      </p:sp>
      <p:sp>
        <p:nvSpPr>
          <p:cNvPr id="38917" name="TextBox 9"/>
          <p:cNvSpPr txBox="1">
            <a:spLocks noChangeArrowheads="1"/>
          </p:cNvSpPr>
          <p:nvPr/>
        </p:nvSpPr>
        <p:spPr bwMode="auto">
          <a:xfrm>
            <a:off x="1143000" y="3429000"/>
            <a:ext cx="1524000" cy="708025"/>
          </a:xfrm>
          <a:prstGeom prst="rect">
            <a:avLst/>
          </a:prstGeom>
          <a:noFill/>
          <a:ln w="9525">
            <a:noFill/>
            <a:miter lim="800000"/>
            <a:headEnd/>
            <a:tailEnd/>
          </a:ln>
        </p:spPr>
        <p:txBody>
          <a:bodyPr>
            <a:spAutoFit/>
          </a:bodyPr>
          <a:lstStyle/>
          <a:p>
            <a:pPr algn="ctr"/>
            <a:r>
              <a:rPr lang="en-US" sz="2000" b="1">
                <a:latin typeface="Constantia" pitchFamily="18" charset="0"/>
              </a:rPr>
              <a:t>My Bad Habits</a:t>
            </a:r>
          </a:p>
        </p:txBody>
      </p:sp>
      <p:sp>
        <p:nvSpPr>
          <p:cNvPr id="12" name="Oval 11"/>
          <p:cNvSpPr/>
          <p:nvPr/>
        </p:nvSpPr>
        <p:spPr>
          <a:xfrm>
            <a:off x="5791200" y="2819400"/>
            <a:ext cx="2482755" cy="1981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a:p>
        </p:txBody>
      </p:sp>
      <p:sp>
        <p:nvSpPr>
          <p:cNvPr id="38921" name="TextBox 12"/>
          <p:cNvSpPr txBox="1">
            <a:spLocks noChangeArrowheads="1"/>
          </p:cNvSpPr>
          <p:nvPr/>
        </p:nvSpPr>
        <p:spPr bwMode="auto">
          <a:xfrm>
            <a:off x="6324600" y="3352800"/>
            <a:ext cx="1524000" cy="708025"/>
          </a:xfrm>
          <a:prstGeom prst="rect">
            <a:avLst/>
          </a:prstGeom>
          <a:noFill/>
          <a:ln w="9525">
            <a:noFill/>
            <a:miter lim="800000"/>
            <a:headEnd/>
            <a:tailEnd/>
          </a:ln>
        </p:spPr>
        <p:txBody>
          <a:bodyPr>
            <a:spAutoFit/>
          </a:bodyPr>
          <a:lstStyle/>
          <a:p>
            <a:pPr algn="ctr"/>
            <a:r>
              <a:rPr lang="en-US" sz="2000" b="1">
                <a:latin typeface="Constantia" pitchFamily="18" charset="0"/>
              </a:rPr>
              <a:t>My Good Habits</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descr="http://digmybook.com/cover/0684856093/L">
            <a:hlinkClick r:id="rId3"/>
          </p:cNvPr>
          <p:cNvPicPr>
            <a:picLocks noChangeAspect="1" noChangeArrowheads="1"/>
          </p:cNvPicPr>
          <p:nvPr/>
        </p:nvPicPr>
        <p:blipFill>
          <a:blip r:embed="rId4" cstate="print"/>
          <a:srcRect/>
          <a:stretch>
            <a:fillRect/>
          </a:stretch>
        </p:blipFill>
        <p:spPr bwMode="auto">
          <a:xfrm rot="411777">
            <a:off x="2889250" y="495300"/>
            <a:ext cx="3505200" cy="5194300"/>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676400" y="13716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TextBox 9"/>
          <p:cNvSpPr txBox="1">
            <a:spLocks noChangeArrowheads="1"/>
          </p:cNvSpPr>
          <p:nvPr/>
        </p:nvSpPr>
        <p:spPr bwMode="auto">
          <a:xfrm>
            <a:off x="4191000" y="1676400"/>
            <a:ext cx="1295400" cy="400050"/>
          </a:xfrm>
          <a:prstGeom prst="rect">
            <a:avLst/>
          </a:prstGeom>
          <a:noFill/>
          <a:ln w="9525">
            <a:noFill/>
            <a:miter lim="800000"/>
            <a:headEnd/>
            <a:tailEnd/>
          </a:ln>
        </p:spPr>
        <p:txBody>
          <a:bodyPr>
            <a:spAutoFit/>
          </a:bodyPr>
          <a:lstStyle/>
          <a:p>
            <a:r>
              <a:rPr lang="en-US" sz="2000" b="1">
                <a:solidFill>
                  <a:srgbClr val="FFFF00"/>
                </a:solidFill>
                <a:latin typeface="Constantia" pitchFamily="18" charset="0"/>
              </a:rPr>
              <a:t>React</a:t>
            </a:r>
          </a:p>
        </p:txBody>
      </p:sp>
      <p:sp>
        <p:nvSpPr>
          <p:cNvPr id="12" name="TextBox 11"/>
          <p:cNvSpPr txBox="1">
            <a:spLocks noChangeArrowheads="1"/>
          </p:cNvSpPr>
          <p:nvPr/>
        </p:nvSpPr>
        <p:spPr bwMode="auto">
          <a:xfrm>
            <a:off x="5029200" y="2362200"/>
            <a:ext cx="1752600" cy="646113"/>
          </a:xfrm>
          <a:prstGeom prst="rect">
            <a:avLst/>
          </a:prstGeom>
          <a:noFill/>
          <a:ln w="9525">
            <a:noFill/>
            <a:miter lim="800000"/>
            <a:headEnd/>
            <a:tailEnd/>
          </a:ln>
        </p:spPr>
        <p:txBody>
          <a:bodyPr>
            <a:spAutoFit/>
          </a:bodyPr>
          <a:lstStyle/>
          <a:p>
            <a:pPr algn="ctr"/>
            <a:r>
              <a:rPr lang="en-US" b="1">
                <a:solidFill>
                  <a:srgbClr val="FF99FF"/>
                </a:solidFill>
                <a:latin typeface="Constantia" pitchFamily="18" charset="0"/>
              </a:rPr>
              <a:t>Begin with no end in mind</a:t>
            </a:r>
          </a:p>
        </p:txBody>
      </p:sp>
      <p:sp>
        <p:nvSpPr>
          <p:cNvPr id="13" name="TextBox 12"/>
          <p:cNvSpPr txBox="1"/>
          <p:nvPr/>
        </p:nvSpPr>
        <p:spPr>
          <a:xfrm>
            <a:off x="5715000" y="32004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bg2">
                    <a:lumMod val="75000"/>
                  </a:schemeClr>
                </a:solidFill>
                <a:latin typeface="+mn-lt"/>
              </a:rPr>
              <a:t>Put first things last</a:t>
            </a:r>
          </a:p>
        </p:txBody>
      </p:sp>
      <p:sp>
        <p:nvSpPr>
          <p:cNvPr id="15" name="TextBox 14"/>
          <p:cNvSpPr txBox="1"/>
          <p:nvPr/>
        </p:nvSpPr>
        <p:spPr>
          <a:xfrm>
            <a:off x="5410200" y="44196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accent6">
                    <a:lumMod val="20000"/>
                    <a:lumOff val="80000"/>
                  </a:schemeClr>
                </a:solidFill>
                <a:latin typeface="+mn-lt"/>
              </a:rPr>
              <a:t>Think Win-Lose</a:t>
            </a:r>
          </a:p>
        </p:txBody>
      </p:sp>
      <p:sp>
        <p:nvSpPr>
          <p:cNvPr id="16" name="TextBox 15"/>
          <p:cNvSpPr txBox="1">
            <a:spLocks noChangeArrowheads="1"/>
          </p:cNvSpPr>
          <p:nvPr/>
        </p:nvSpPr>
        <p:spPr bwMode="auto">
          <a:xfrm>
            <a:off x="3505200" y="5029200"/>
            <a:ext cx="1905000" cy="1200150"/>
          </a:xfrm>
          <a:prstGeom prst="rect">
            <a:avLst/>
          </a:prstGeom>
          <a:noFill/>
          <a:ln w="9525">
            <a:noFill/>
            <a:miter lim="800000"/>
            <a:headEnd/>
            <a:tailEnd/>
          </a:ln>
        </p:spPr>
        <p:txBody>
          <a:bodyPr>
            <a:spAutoFit/>
          </a:bodyPr>
          <a:lstStyle/>
          <a:p>
            <a:pPr algn="ctr"/>
            <a:r>
              <a:rPr lang="en-US" b="1">
                <a:solidFill>
                  <a:srgbClr val="FF9900"/>
                </a:solidFill>
                <a:latin typeface="Constantia" pitchFamily="18" charset="0"/>
              </a:rPr>
              <a:t>Seek first to talk, then pretend to listen</a:t>
            </a:r>
          </a:p>
        </p:txBody>
      </p:sp>
      <p:sp>
        <p:nvSpPr>
          <p:cNvPr id="17" name="TextBox 16"/>
          <p:cNvSpPr txBox="1"/>
          <p:nvPr/>
        </p:nvSpPr>
        <p:spPr>
          <a:xfrm>
            <a:off x="1828800" y="39624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bg1">
                    <a:lumMod val="85000"/>
                  </a:schemeClr>
                </a:solidFill>
                <a:latin typeface="+mn-lt"/>
              </a:rPr>
              <a:t>Don’t Cooperate</a:t>
            </a:r>
          </a:p>
        </p:txBody>
      </p:sp>
      <p:sp>
        <p:nvSpPr>
          <p:cNvPr id="18" name="TextBox 17"/>
          <p:cNvSpPr txBox="1">
            <a:spLocks noChangeArrowheads="1"/>
          </p:cNvSpPr>
          <p:nvPr/>
        </p:nvSpPr>
        <p:spPr bwMode="auto">
          <a:xfrm>
            <a:off x="2286000" y="2667000"/>
            <a:ext cx="1752600" cy="646113"/>
          </a:xfrm>
          <a:prstGeom prst="rect">
            <a:avLst/>
          </a:prstGeom>
          <a:noFill/>
          <a:ln w="9525">
            <a:noFill/>
            <a:miter lim="800000"/>
            <a:headEnd/>
            <a:tailEnd/>
          </a:ln>
        </p:spPr>
        <p:txBody>
          <a:bodyPr>
            <a:spAutoFit/>
          </a:bodyPr>
          <a:lstStyle/>
          <a:p>
            <a:pPr algn="ctr"/>
            <a:r>
              <a:rPr lang="en-US" b="1">
                <a:solidFill>
                  <a:srgbClr val="CC9900"/>
                </a:solidFill>
                <a:latin typeface="Constantia" pitchFamily="18" charset="0"/>
              </a:rPr>
              <a:t>Wear Yourself Out</a:t>
            </a:r>
          </a:p>
        </p:txBody>
      </p:sp>
      <p:sp>
        <p:nvSpPr>
          <p:cNvPr id="43019" name="TextBox 18"/>
          <p:cNvSpPr txBox="1">
            <a:spLocks noChangeArrowheads="1"/>
          </p:cNvSpPr>
          <p:nvPr/>
        </p:nvSpPr>
        <p:spPr bwMode="auto">
          <a:xfrm>
            <a:off x="3886200" y="3657600"/>
            <a:ext cx="1295400" cy="646113"/>
          </a:xfrm>
          <a:prstGeom prst="rect">
            <a:avLst/>
          </a:prstGeom>
          <a:noFill/>
          <a:ln w="9525">
            <a:noFill/>
            <a:miter lim="800000"/>
            <a:headEnd/>
            <a:tailEnd/>
          </a:ln>
        </p:spPr>
        <p:txBody>
          <a:bodyPr>
            <a:spAutoFit/>
          </a:bodyPr>
          <a:lstStyle/>
          <a:p>
            <a:pPr algn="ctr"/>
            <a:r>
              <a:rPr lang="en-US">
                <a:latin typeface="Constantia" pitchFamily="18" charset="0"/>
              </a:rPr>
              <a:t>Defective Teens</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1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1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6"/>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17"/>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18"/>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2" grpId="0"/>
      <p:bldP spid="13" grpId="0"/>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724400" y="6248400"/>
            <a:ext cx="2286000" cy="369888"/>
          </a:xfrm>
          <a:prstGeom prst="rect">
            <a:avLst/>
          </a:prstGeom>
          <a:solidFill>
            <a:schemeClr val="accent5">
              <a:lumMod val="40000"/>
              <a:lumOff val="60000"/>
            </a:schemeClr>
          </a:solidFill>
          <a:ln w="28575">
            <a:solidFill>
              <a:schemeClr val="bg1"/>
            </a:solidFill>
            <a:prstDash val="sysDot"/>
          </a:ln>
        </p:spPr>
        <p:txBody>
          <a:bodyPr>
            <a:spAutoFit/>
          </a:bodyPr>
          <a:lstStyle/>
          <a:p>
            <a:pPr fontAlgn="auto">
              <a:spcBef>
                <a:spcPts val="0"/>
              </a:spcBef>
              <a:spcAft>
                <a:spcPts val="0"/>
              </a:spcAft>
              <a:defRPr/>
            </a:pPr>
            <a:r>
              <a:rPr lang="en-US" dirty="0">
                <a:solidFill>
                  <a:schemeClr val="bg1"/>
                </a:solidFill>
                <a:latin typeface="+mn-lt"/>
              </a:rPr>
              <a:t>Habit 1: Be Proactive</a:t>
            </a:r>
          </a:p>
        </p:txBody>
      </p:sp>
      <p:pic>
        <p:nvPicPr>
          <p:cNvPr id="45058" name="Picture 8" descr="C:\Documents and Settings\MWillard.SR-149-A.018\Local Settings\Temporary Internet Files\Content.IE5\WBUHQXAZ\MC900364268[1].wmf"/>
          <p:cNvPicPr>
            <a:picLocks noChangeAspect="1" noChangeArrowheads="1"/>
          </p:cNvPicPr>
          <p:nvPr/>
        </p:nvPicPr>
        <p:blipFill>
          <a:blip r:embed="rId3" cstate="print"/>
          <a:srcRect/>
          <a:stretch>
            <a:fillRect/>
          </a:stretch>
        </p:blipFill>
        <p:spPr bwMode="auto">
          <a:xfrm>
            <a:off x="1219200" y="-192088"/>
            <a:ext cx="5562600" cy="6669088"/>
          </a:xfrm>
          <a:prstGeom prst="rect">
            <a:avLst/>
          </a:prstGeom>
          <a:noFill/>
          <a:ln w="9525">
            <a:noFill/>
            <a:miter lim="800000"/>
            <a:headEnd/>
            <a:tailEnd/>
          </a:ln>
        </p:spPr>
      </p:pic>
      <p:sp>
        <p:nvSpPr>
          <p:cNvPr id="13" name="TextBox 12"/>
          <p:cNvSpPr txBox="1"/>
          <p:nvPr/>
        </p:nvSpPr>
        <p:spPr>
          <a:xfrm>
            <a:off x="1143000" y="5943600"/>
            <a:ext cx="2286000" cy="646113"/>
          </a:xfrm>
          <a:prstGeom prst="rect">
            <a:avLst/>
          </a:prstGeom>
          <a:solidFill>
            <a:schemeClr val="accent5">
              <a:lumMod val="40000"/>
              <a:lumOff val="60000"/>
            </a:schemeClr>
          </a:solidFill>
          <a:ln w="28575">
            <a:solidFill>
              <a:schemeClr val="bg1"/>
            </a:solidFill>
            <a:prstDash val="sysDot"/>
          </a:ln>
        </p:spPr>
        <p:txBody>
          <a:bodyPr>
            <a:spAutoFit/>
          </a:bodyPr>
          <a:lstStyle/>
          <a:p>
            <a:pPr fontAlgn="auto">
              <a:spcBef>
                <a:spcPts val="0"/>
              </a:spcBef>
              <a:spcAft>
                <a:spcPts val="0"/>
              </a:spcAft>
              <a:defRPr/>
            </a:pPr>
            <a:r>
              <a:rPr lang="en-US" dirty="0">
                <a:solidFill>
                  <a:schemeClr val="bg1"/>
                </a:solidFill>
                <a:latin typeface="+mn-lt"/>
              </a:rPr>
              <a:t>Habit 2: Begin with the End in Mind</a:t>
            </a:r>
          </a:p>
        </p:txBody>
      </p:sp>
      <p:sp>
        <p:nvSpPr>
          <p:cNvPr id="14" name="TextBox 13"/>
          <p:cNvSpPr txBox="1"/>
          <p:nvPr/>
        </p:nvSpPr>
        <p:spPr>
          <a:xfrm>
            <a:off x="5181600" y="5257800"/>
            <a:ext cx="3581400" cy="369888"/>
          </a:xfrm>
          <a:prstGeom prst="rect">
            <a:avLst/>
          </a:prstGeom>
          <a:solidFill>
            <a:schemeClr val="accent5">
              <a:lumMod val="40000"/>
              <a:lumOff val="60000"/>
            </a:schemeClr>
          </a:solidFill>
          <a:ln w="28575">
            <a:solidFill>
              <a:schemeClr val="bg1"/>
            </a:solidFill>
            <a:prstDash val="sysDot"/>
          </a:ln>
        </p:spPr>
        <p:txBody>
          <a:bodyPr>
            <a:spAutoFit/>
          </a:bodyPr>
          <a:lstStyle/>
          <a:p>
            <a:pPr fontAlgn="auto">
              <a:spcBef>
                <a:spcPts val="0"/>
              </a:spcBef>
              <a:spcAft>
                <a:spcPts val="0"/>
              </a:spcAft>
              <a:defRPr/>
            </a:pPr>
            <a:r>
              <a:rPr lang="en-US" dirty="0">
                <a:solidFill>
                  <a:schemeClr val="bg1"/>
                </a:solidFill>
                <a:latin typeface="+mn-lt"/>
              </a:rPr>
              <a:t>Habit 3: Put First Things First</a:t>
            </a:r>
          </a:p>
        </p:txBody>
      </p:sp>
      <p:sp>
        <p:nvSpPr>
          <p:cNvPr id="15" name="TextBox 14"/>
          <p:cNvSpPr txBox="1"/>
          <p:nvPr/>
        </p:nvSpPr>
        <p:spPr>
          <a:xfrm>
            <a:off x="2895600" y="4572000"/>
            <a:ext cx="3124200" cy="369888"/>
          </a:xfrm>
          <a:prstGeom prst="rect">
            <a:avLst/>
          </a:prstGeom>
          <a:solidFill>
            <a:schemeClr val="accent5">
              <a:lumMod val="40000"/>
              <a:lumOff val="60000"/>
            </a:schemeClr>
          </a:solidFill>
          <a:ln w="28575">
            <a:solidFill>
              <a:schemeClr val="bg1"/>
            </a:solidFill>
            <a:prstDash val="sysDot"/>
          </a:ln>
        </p:spPr>
        <p:txBody>
          <a:bodyPr>
            <a:spAutoFit/>
          </a:bodyPr>
          <a:lstStyle/>
          <a:p>
            <a:pPr algn="ctr" fontAlgn="auto">
              <a:spcBef>
                <a:spcPts val="0"/>
              </a:spcBef>
              <a:spcAft>
                <a:spcPts val="0"/>
              </a:spcAft>
              <a:defRPr/>
            </a:pPr>
            <a:r>
              <a:rPr lang="en-US" dirty="0">
                <a:solidFill>
                  <a:schemeClr val="bg1"/>
                </a:solidFill>
                <a:latin typeface="+mn-lt"/>
              </a:rPr>
              <a:t>Habit 4: Think Win-Win</a:t>
            </a:r>
          </a:p>
        </p:txBody>
      </p:sp>
      <p:sp>
        <p:nvSpPr>
          <p:cNvPr id="16" name="TextBox 15"/>
          <p:cNvSpPr txBox="1"/>
          <p:nvPr/>
        </p:nvSpPr>
        <p:spPr>
          <a:xfrm>
            <a:off x="1981200" y="3581400"/>
            <a:ext cx="5105400" cy="646113"/>
          </a:xfrm>
          <a:prstGeom prst="rect">
            <a:avLst/>
          </a:prstGeom>
          <a:solidFill>
            <a:schemeClr val="accent5">
              <a:lumMod val="40000"/>
              <a:lumOff val="60000"/>
            </a:schemeClr>
          </a:solidFill>
          <a:ln w="28575">
            <a:solidFill>
              <a:schemeClr val="bg1"/>
            </a:solidFill>
            <a:prstDash val="sysDot"/>
          </a:ln>
        </p:spPr>
        <p:txBody>
          <a:bodyPr>
            <a:spAutoFit/>
          </a:bodyPr>
          <a:lstStyle/>
          <a:p>
            <a:pPr algn="ctr" fontAlgn="auto">
              <a:spcBef>
                <a:spcPts val="0"/>
              </a:spcBef>
              <a:spcAft>
                <a:spcPts val="0"/>
              </a:spcAft>
              <a:defRPr/>
            </a:pPr>
            <a:r>
              <a:rPr lang="en-US" dirty="0">
                <a:solidFill>
                  <a:schemeClr val="bg1"/>
                </a:solidFill>
                <a:latin typeface="+mn-lt"/>
              </a:rPr>
              <a:t>Habit 5: Seek First to Understand, then to be Understood</a:t>
            </a:r>
          </a:p>
        </p:txBody>
      </p:sp>
      <p:sp>
        <p:nvSpPr>
          <p:cNvPr id="17" name="TextBox 16"/>
          <p:cNvSpPr txBox="1"/>
          <p:nvPr/>
        </p:nvSpPr>
        <p:spPr>
          <a:xfrm>
            <a:off x="3048000" y="2286000"/>
            <a:ext cx="2514600" cy="369888"/>
          </a:xfrm>
          <a:prstGeom prst="rect">
            <a:avLst/>
          </a:prstGeom>
          <a:solidFill>
            <a:schemeClr val="accent5">
              <a:lumMod val="40000"/>
              <a:lumOff val="60000"/>
            </a:schemeClr>
          </a:solidFill>
          <a:ln w="28575">
            <a:solidFill>
              <a:schemeClr val="bg1"/>
            </a:solidFill>
            <a:prstDash val="sysDot"/>
          </a:ln>
        </p:spPr>
        <p:txBody>
          <a:bodyPr>
            <a:spAutoFit/>
          </a:bodyPr>
          <a:lstStyle/>
          <a:p>
            <a:pPr algn="ctr" fontAlgn="auto">
              <a:spcBef>
                <a:spcPts val="0"/>
              </a:spcBef>
              <a:spcAft>
                <a:spcPts val="0"/>
              </a:spcAft>
              <a:defRPr/>
            </a:pPr>
            <a:r>
              <a:rPr lang="en-US" dirty="0">
                <a:solidFill>
                  <a:schemeClr val="bg1"/>
                </a:solidFill>
                <a:latin typeface="+mn-lt"/>
              </a:rPr>
              <a:t>Habit 6: Synergize</a:t>
            </a:r>
          </a:p>
        </p:txBody>
      </p:sp>
      <p:sp>
        <p:nvSpPr>
          <p:cNvPr id="18" name="TextBox 17"/>
          <p:cNvSpPr txBox="1"/>
          <p:nvPr/>
        </p:nvSpPr>
        <p:spPr>
          <a:xfrm>
            <a:off x="5257800" y="381000"/>
            <a:ext cx="3124200" cy="369888"/>
          </a:xfrm>
          <a:prstGeom prst="rect">
            <a:avLst/>
          </a:prstGeom>
          <a:solidFill>
            <a:schemeClr val="accent5">
              <a:lumMod val="40000"/>
              <a:lumOff val="60000"/>
            </a:schemeClr>
          </a:solidFill>
          <a:ln w="28575">
            <a:solidFill>
              <a:schemeClr val="bg1"/>
            </a:solidFill>
            <a:prstDash val="sysDot"/>
          </a:ln>
        </p:spPr>
        <p:txBody>
          <a:bodyPr>
            <a:spAutoFit/>
          </a:bodyPr>
          <a:lstStyle/>
          <a:p>
            <a:pPr algn="ctr" fontAlgn="auto">
              <a:spcBef>
                <a:spcPts val="0"/>
              </a:spcBef>
              <a:spcAft>
                <a:spcPts val="0"/>
              </a:spcAft>
              <a:defRPr/>
            </a:pPr>
            <a:r>
              <a:rPr lang="en-US" dirty="0">
                <a:solidFill>
                  <a:schemeClr val="bg1"/>
                </a:solidFill>
                <a:latin typeface="+mn-lt"/>
              </a:rPr>
              <a:t>Habit 7: Sharpen the Saw</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ASCA Standards</a:t>
            </a:r>
            <a:endParaRPr lang="en-US" dirty="0"/>
          </a:p>
        </p:txBody>
      </p:sp>
      <p:sp>
        <p:nvSpPr>
          <p:cNvPr id="4" name="TextBox 3"/>
          <p:cNvSpPr txBox="1"/>
          <p:nvPr/>
        </p:nvSpPr>
        <p:spPr>
          <a:xfrm>
            <a:off x="685800" y="1981200"/>
            <a:ext cx="7543800" cy="4062651"/>
          </a:xfrm>
          <a:prstGeom prst="rect">
            <a:avLst/>
          </a:prstGeom>
          <a:noFill/>
        </p:spPr>
        <p:txBody>
          <a:bodyPr wrap="square" rtlCol="0">
            <a:spAutoFit/>
          </a:bodyPr>
          <a:lstStyle/>
          <a:p>
            <a:pPr>
              <a:buFont typeface="Arial" pitchFamily="34" charset="0"/>
              <a:buChar char="•"/>
            </a:pPr>
            <a:r>
              <a:rPr lang="en-US" sz="2400" dirty="0" smtClean="0"/>
              <a:t> A:A1.5 Identify attitudes and behaviors that lead to successful learning. </a:t>
            </a:r>
          </a:p>
          <a:p>
            <a:pPr>
              <a:buFont typeface="Arial" pitchFamily="34" charset="0"/>
              <a:buChar char="•"/>
            </a:pPr>
            <a:endParaRPr lang="en-US" sz="2400" dirty="0" smtClean="0"/>
          </a:p>
          <a:p>
            <a:pPr>
              <a:buFont typeface="Arial" pitchFamily="34" charset="0"/>
              <a:buChar char="•"/>
            </a:pPr>
            <a:r>
              <a:rPr lang="en-US" sz="2400" dirty="0" smtClean="0"/>
              <a:t> PS:A1.2 Identify values, attitudes and beliefs</a:t>
            </a:r>
          </a:p>
          <a:p>
            <a:pPr>
              <a:buFont typeface="Arial" pitchFamily="34" charset="0"/>
              <a:buChar char="•"/>
            </a:pPr>
            <a:endParaRPr lang="en-US" sz="2400" dirty="0" smtClean="0"/>
          </a:p>
          <a:p>
            <a:pPr>
              <a:buFont typeface="Arial" pitchFamily="34" charset="0"/>
              <a:buChar char="•"/>
            </a:pPr>
            <a:r>
              <a:rPr lang="en-US" sz="2400" dirty="0" smtClean="0"/>
              <a:t> PS:A2.2 Respect alternative points of view</a:t>
            </a:r>
          </a:p>
          <a:p>
            <a:pPr>
              <a:buFont typeface="Arial" pitchFamily="34" charset="0"/>
              <a:buChar char="•"/>
            </a:pPr>
            <a:endParaRPr lang="en-US" sz="2400" dirty="0" smtClean="0"/>
          </a:p>
          <a:p>
            <a:pPr>
              <a:buFont typeface="Arial" pitchFamily="34" charset="0"/>
              <a:buChar char="•"/>
            </a:pPr>
            <a:r>
              <a:rPr lang="en-US" sz="2400" dirty="0" smtClean="0"/>
              <a:t> PS:A2.3 Recognize, accept, respect and appreciate individual differences</a:t>
            </a:r>
          </a:p>
          <a:p>
            <a:pPr>
              <a:buFont typeface="Arial" pitchFamily="34" charset="0"/>
              <a:buChar char="•"/>
            </a:pPr>
            <a:endParaRPr lang="en-US" sz="2400" dirty="0" smtClean="0"/>
          </a:p>
          <a:p>
            <a:pPr>
              <a:buFont typeface="Arial" pitchFamily="34" charset="0"/>
              <a:buChar char="•"/>
            </a:pPr>
            <a:endParaRPr lang="en-US" dirty="0"/>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idx="4294967295"/>
          </p:nvPr>
        </p:nvSpPr>
        <p:spPr/>
        <p:txBody>
          <a:bodyPr/>
          <a:lstStyle/>
          <a:p>
            <a:pPr algn="ctr" eaLnBrk="1" hangingPunct="1"/>
            <a:r>
              <a:rPr lang="en-US" smtClean="0"/>
              <a:t>7 Habits Can Help YOU!</a:t>
            </a:r>
          </a:p>
        </p:txBody>
      </p:sp>
      <p:sp>
        <p:nvSpPr>
          <p:cNvPr id="47106" name="Rectangle 4"/>
          <p:cNvSpPr>
            <a:spLocks noGrp="1"/>
          </p:cNvSpPr>
          <p:nvPr>
            <p:ph type="body" sz="half" idx="4294967295"/>
          </p:nvPr>
        </p:nvSpPr>
        <p:spPr>
          <a:xfrm>
            <a:off x="457200" y="1935163"/>
            <a:ext cx="4038600" cy="4389437"/>
          </a:xfrm>
        </p:spPr>
        <p:txBody>
          <a:bodyPr/>
          <a:lstStyle/>
          <a:p>
            <a:pPr eaLnBrk="1" hangingPunct="1"/>
            <a:r>
              <a:rPr lang="en-US" sz="2400" smtClean="0"/>
              <a:t>Get control of your life</a:t>
            </a:r>
          </a:p>
          <a:p>
            <a:pPr eaLnBrk="1" hangingPunct="1"/>
            <a:r>
              <a:rPr lang="en-US" sz="2400" smtClean="0"/>
              <a:t>Improve your relationships with your friends. </a:t>
            </a:r>
          </a:p>
          <a:p>
            <a:pPr eaLnBrk="1" hangingPunct="1"/>
            <a:r>
              <a:rPr lang="en-US" sz="2400" smtClean="0"/>
              <a:t>Make smarter decisions</a:t>
            </a:r>
          </a:p>
          <a:p>
            <a:pPr eaLnBrk="1" hangingPunct="1"/>
            <a:r>
              <a:rPr lang="en-US" sz="2400" smtClean="0"/>
              <a:t>Get along with your parents. </a:t>
            </a:r>
          </a:p>
          <a:p>
            <a:pPr eaLnBrk="1" hangingPunct="1"/>
            <a:r>
              <a:rPr lang="en-US" sz="2400" smtClean="0"/>
              <a:t>Overcome addiction</a:t>
            </a:r>
          </a:p>
          <a:p>
            <a:pPr eaLnBrk="1" hangingPunct="1"/>
            <a:r>
              <a:rPr lang="en-US" sz="2400" smtClean="0"/>
              <a:t>Define your values and what matters most to you</a:t>
            </a:r>
          </a:p>
          <a:p>
            <a:pPr eaLnBrk="1" hangingPunct="1">
              <a:buFont typeface="Wingdings 2" pitchFamily="18" charset="2"/>
              <a:buNone/>
            </a:pPr>
            <a:endParaRPr lang="en-US" sz="2400" smtClean="0"/>
          </a:p>
        </p:txBody>
      </p:sp>
      <p:sp>
        <p:nvSpPr>
          <p:cNvPr id="47107" name="Rectangle 5"/>
          <p:cNvSpPr>
            <a:spLocks noGrp="1"/>
          </p:cNvSpPr>
          <p:nvPr>
            <p:ph type="body" sz="half" idx="4294967295"/>
          </p:nvPr>
        </p:nvSpPr>
        <p:spPr>
          <a:xfrm>
            <a:off x="4648200" y="1935163"/>
            <a:ext cx="4038600" cy="4389437"/>
          </a:xfrm>
        </p:spPr>
        <p:txBody>
          <a:bodyPr/>
          <a:lstStyle/>
          <a:p>
            <a:pPr eaLnBrk="1" hangingPunct="1"/>
            <a:r>
              <a:rPr lang="en-US" sz="2400" smtClean="0"/>
              <a:t>Get more done in less time</a:t>
            </a:r>
          </a:p>
          <a:p>
            <a:pPr eaLnBrk="1" hangingPunct="1"/>
            <a:r>
              <a:rPr lang="en-US" sz="2400" smtClean="0"/>
              <a:t>Increase your self-confidence</a:t>
            </a:r>
          </a:p>
          <a:p>
            <a:pPr eaLnBrk="1" hangingPunct="1"/>
            <a:r>
              <a:rPr lang="en-US" sz="2400" smtClean="0"/>
              <a:t>Be happy</a:t>
            </a:r>
          </a:p>
          <a:p>
            <a:pPr eaLnBrk="1" hangingPunct="1"/>
            <a:r>
              <a:rPr lang="en-US" sz="2400" smtClean="0"/>
              <a:t>Find balance between school, work, friends and everything else. </a:t>
            </a:r>
          </a:p>
        </p:txBody>
      </p:sp>
    </p:spTree>
  </p:cSld>
  <p:clrMapOvr>
    <a:masterClrMapping/>
  </p:clrMapOvr>
  <p:transition>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Grp="1"/>
          </p:cNvSpPr>
          <p:nvPr>
            <p:ph type="ctrTitle" idx="4294967295"/>
          </p:nvPr>
        </p:nvSpPr>
        <p:spPr>
          <a:xfrm>
            <a:off x="990600" y="2133600"/>
            <a:ext cx="7772400" cy="1470025"/>
          </a:xfrm>
        </p:spPr>
        <p:txBody>
          <a:bodyPr/>
          <a:lstStyle/>
          <a:p>
            <a:pPr eaLnBrk="1" hangingPunct="1"/>
            <a:r>
              <a:rPr lang="en-US" smtClean="0"/>
              <a:t>Paradigms and Principals </a:t>
            </a:r>
          </a:p>
        </p:txBody>
      </p:sp>
      <p:sp>
        <p:nvSpPr>
          <p:cNvPr id="48130" name="Rectangle 5"/>
          <p:cNvSpPr>
            <a:spLocks noGrp="1"/>
          </p:cNvSpPr>
          <p:nvPr>
            <p:ph type="subTitle" idx="4294967295"/>
          </p:nvPr>
        </p:nvSpPr>
        <p:spPr>
          <a:xfrm>
            <a:off x="1371600" y="3886200"/>
            <a:ext cx="6400800" cy="1752600"/>
          </a:xfrm>
        </p:spPr>
        <p:txBody>
          <a:bodyPr/>
          <a:lstStyle/>
          <a:p>
            <a:pPr marL="0" indent="0" algn="ctr" eaLnBrk="1" hangingPunct="1">
              <a:buFont typeface="Wingdings 2" pitchFamily="18" charset="2"/>
              <a:buNone/>
            </a:pPr>
            <a:r>
              <a:rPr lang="en-US" smtClean="0"/>
              <a:t>What you see is what you get!</a:t>
            </a:r>
          </a:p>
        </p:txBody>
      </p:sp>
    </p:spTree>
  </p:cSld>
  <p:clrMapOvr>
    <a:masterClrMapping/>
  </p:clrMapOvr>
  <p:transition>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idx="4294967295"/>
          </p:nvPr>
        </p:nvSpPr>
        <p:spPr>
          <a:xfrm>
            <a:off x="457200" y="2209800"/>
            <a:ext cx="8229600" cy="1143000"/>
          </a:xfrm>
        </p:spPr>
        <p:txBody>
          <a:bodyPr/>
          <a:lstStyle/>
          <a:p>
            <a:pPr eaLnBrk="1" hangingPunct="1"/>
            <a:r>
              <a:rPr lang="en-US" smtClean="0"/>
              <a:t>Top 10 All Time Stupid Quotes</a:t>
            </a:r>
          </a:p>
        </p:txBody>
      </p:sp>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p:cNvSpPr>
          <p:nvPr>
            <p:ph type="ctrTitle" idx="4294967295"/>
          </p:nvPr>
        </p:nvSpPr>
        <p:spPr>
          <a:xfrm>
            <a:off x="685800" y="2130425"/>
            <a:ext cx="7772400" cy="1470025"/>
          </a:xfrm>
        </p:spPr>
        <p:txBody>
          <a:bodyPr/>
          <a:lstStyle/>
          <a:p>
            <a:pPr eaLnBrk="1" hangingPunct="1"/>
            <a:r>
              <a:rPr lang="en-US" sz="4600" smtClean="0"/>
              <a:t>And these are just as ridiculous!</a:t>
            </a:r>
          </a:p>
        </p:txBody>
      </p:sp>
    </p:spTree>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a:xfrm>
            <a:off x="609600" y="990600"/>
            <a:ext cx="8229600" cy="1143000"/>
          </a:xfrm>
        </p:spPr>
        <p:txBody>
          <a:bodyPr/>
          <a:lstStyle/>
          <a:p>
            <a:pPr eaLnBrk="1" hangingPunct="1"/>
            <a:r>
              <a:rPr lang="en-US" sz="4600" smtClean="0"/>
              <a:t>What is the common theme among all those quotes? </a:t>
            </a:r>
          </a:p>
        </p:txBody>
      </p:sp>
      <p:sp>
        <p:nvSpPr>
          <p:cNvPr id="53250" name="Rectangle 3"/>
          <p:cNvSpPr>
            <a:spLocks noGrp="1"/>
          </p:cNvSpPr>
          <p:nvPr>
            <p:ph type="body" idx="4294967295"/>
          </p:nvPr>
        </p:nvSpPr>
        <p:spPr>
          <a:xfrm>
            <a:off x="457200" y="2468563"/>
            <a:ext cx="8229600" cy="4389437"/>
          </a:xfrm>
        </p:spPr>
        <p:txBody>
          <a:bodyPr/>
          <a:lstStyle/>
          <a:p>
            <a:pPr eaLnBrk="1" hangingPunct="1"/>
            <a:r>
              <a:rPr lang="en-US" dirty="0" smtClean="0"/>
              <a:t>They are all </a:t>
            </a:r>
            <a:r>
              <a:rPr lang="en-US" dirty="0" smtClean="0">
                <a:solidFill>
                  <a:srgbClr val="FFC000"/>
                </a:solidFill>
              </a:rPr>
              <a:t>PERCEPTIONS</a:t>
            </a:r>
            <a:r>
              <a:rPr lang="en-US" dirty="0" smtClean="0">
                <a:solidFill>
                  <a:srgbClr val="FF0000"/>
                </a:solidFill>
              </a:rPr>
              <a:t> </a:t>
            </a:r>
            <a:r>
              <a:rPr lang="en-US" dirty="0" smtClean="0"/>
              <a:t>about the way things are.</a:t>
            </a:r>
          </a:p>
          <a:p>
            <a:pPr eaLnBrk="1" hangingPunct="1">
              <a:buFont typeface="Wingdings 2" pitchFamily="18" charset="2"/>
              <a:buNone/>
            </a:pPr>
            <a:r>
              <a:rPr lang="en-US" dirty="0" smtClean="0"/>
              <a:t> </a:t>
            </a:r>
          </a:p>
          <a:p>
            <a:pPr eaLnBrk="1" hangingPunct="1"/>
            <a:r>
              <a:rPr lang="en-US" dirty="0" smtClean="0"/>
              <a:t>They are all </a:t>
            </a:r>
            <a:r>
              <a:rPr lang="en-US" dirty="0" smtClean="0">
                <a:solidFill>
                  <a:srgbClr val="FFC000"/>
                </a:solidFill>
              </a:rPr>
              <a:t>INACCURATE</a:t>
            </a:r>
            <a:r>
              <a:rPr lang="en-US" dirty="0" smtClean="0"/>
              <a:t> or </a:t>
            </a:r>
            <a:r>
              <a:rPr lang="en-US" dirty="0" smtClean="0">
                <a:solidFill>
                  <a:srgbClr val="FFC000"/>
                </a:solidFill>
              </a:rPr>
              <a:t>INCOMPLETE</a:t>
            </a:r>
            <a:r>
              <a:rPr lang="en-US" dirty="0" smtClean="0"/>
              <a:t>, even though the people who said them truly believed them. </a:t>
            </a:r>
          </a:p>
        </p:txBody>
      </p:sp>
    </p:spTree>
  </p:cSld>
  <p:clrMapOvr>
    <a:masterClrMapping/>
  </p:clrMapOvr>
  <p:transition>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descr="http://farm5.static.flickr.com/4049/4411667789_dd22e7fe74.jpg"/>
          <p:cNvPicPr>
            <a:picLocks noChangeAspect="1" noChangeArrowheads="1"/>
          </p:cNvPicPr>
          <p:nvPr/>
        </p:nvPicPr>
        <p:blipFill>
          <a:blip r:embed="rId3" cstate="print"/>
          <a:srcRect/>
          <a:stretch>
            <a:fillRect/>
          </a:stretch>
        </p:blipFill>
        <p:spPr bwMode="auto">
          <a:xfrm>
            <a:off x="3429000" y="1066800"/>
            <a:ext cx="4876800" cy="5408613"/>
          </a:xfrm>
          <a:prstGeom prst="rect">
            <a:avLst/>
          </a:prstGeom>
          <a:noFill/>
          <a:ln w="9525">
            <a:noFill/>
            <a:miter lim="800000"/>
            <a:headEnd/>
            <a:tailEnd/>
          </a:ln>
        </p:spPr>
      </p:pic>
      <p:sp>
        <p:nvSpPr>
          <p:cNvPr id="54275" name="Text Box 3"/>
          <p:cNvSpPr txBox="1">
            <a:spLocks noChangeArrowheads="1"/>
          </p:cNvSpPr>
          <p:nvPr/>
        </p:nvSpPr>
        <p:spPr bwMode="auto">
          <a:xfrm>
            <a:off x="212725" y="874713"/>
            <a:ext cx="2454275" cy="366712"/>
          </a:xfrm>
          <a:prstGeom prst="rect">
            <a:avLst/>
          </a:prstGeom>
          <a:noFill/>
          <a:ln w="9525">
            <a:noFill/>
            <a:miter lim="800000"/>
            <a:headEnd/>
            <a:tailEnd/>
          </a:ln>
          <a:effectLst/>
        </p:spPr>
        <p:txBody>
          <a:bodyPr>
            <a:spAutoFit/>
          </a:bodyPr>
          <a:lstStyle/>
          <a:p>
            <a:endParaRPr lang="en-US"/>
          </a:p>
        </p:txBody>
      </p:sp>
      <p:sp>
        <p:nvSpPr>
          <p:cNvPr id="54276" name="Text Box 4"/>
          <p:cNvSpPr txBox="1">
            <a:spLocks noChangeArrowheads="1"/>
          </p:cNvSpPr>
          <p:nvPr/>
        </p:nvSpPr>
        <p:spPr bwMode="auto">
          <a:xfrm>
            <a:off x="533400" y="1219200"/>
            <a:ext cx="2133600" cy="3381375"/>
          </a:xfrm>
          <a:prstGeom prst="rect">
            <a:avLst/>
          </a:prstGeom>
          <a:noFill/>
          <a:ln w="9525">
            <a:noFill/>
            <a:miter lim="800000"/>
            <a:headEnd/>
            <a:tailEnd/>
          </a:ln>
          <a:effectLst/>
        </p:spPr>
        <p:txBody>
          <a:bodyPr>
            <a:spAutoFit/>
          </a:bodyPr>
          <a:lstStyle/>
          <a:p>
            <a:pPr algn="ctr">
              <a:spcBef>
                <a:spcPct val="50000"/>
              </a:spcBef>
            </a:pPr>
            <a:r>
              <a:rPr lang="en-US" sz="5400"/>
              <a:t>What do you see?</a:t>
            </a:r>
            <a:r>
              <a:rPr lang="en-US"/>
              <a:t> </a:t>
            </a:r>
          </a:p>
        </p:txBody>
      </p:sp>
    </p:spTree>
  </p:cSld>
  <p:clrMapOvr>
    <a:masterClrMapping/>
  </p:clrMapOvr>
  <p:transition>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2" descr="http://www.user-experience-blog.de/archives/illusion_sax.gif"/>
          <p:cNvPicPr>
            <a:picLocks noChangeAspect="1" noChangeArrowheads="1"/>
          </p:cNvPicPr>
          <p:nvPr/>
        </p:nvPicPr>
        <p:blipFill>
          <a:blip r:embed="rId3" cstate="print"/>
          <a:srcRect/>
          <a:stretch>
            <a:fillRect/>
          </a:stretch>
        </p:blipFill>
        <p:spPr bwMode="auto">
          <a:xfrm>
            <a:off x="2743200" y="1295400"/>
            <a:ext cx="3733800" cy="4935538"/>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2" descr="Elephant optical illusion.  Coloring project for children."/>
          <p:cNvPicPr>
            <a:picLocks noChangeAspect="1" noChangeArrowheads="1"/>
          </p:cNvPicPr>
          <p:nvPr/>
        </p:nvPicPr>
        <p:blipFill>
          <a:blip r:embed="rId3" cstate="print"/>
          <a:srcRect/>
          <a:stretch>
            <a:fillRect/>
          </a:stretch>
        </p:blipFill>
        <p:spPr bwMode="auto">
          <a:xfrm>
            <a:off x="1752600" y="1676400"/>
            <a:ext cx="4752975" cy="3390900"/>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2" descr="Afterimage"/>
          <p:cNvPicPr>
            <a:picLocks noChangeAspect="1" noChangeArrowheads="1"/>
          </p:cNvPicPr>
          <p:nvPr/>
        </p:nvPicPr>
        <p:blipFill>
          <a:blip r:embed="rId3"/>
          <a:srcRect/>
          <a:stretch>
            <a:fillRect/>
          </a:stretch>
        </p:blipFill>
        <p:spPr bwMode="auto">
          <a:xfrm>
            <a:off x="155575" y="-2133600"/>
            <a:ext cx="4448175" cy="4448175"/>
          </a:xfrm>
          <a:prstGeom prst="rect">
            <a:avLst/>
          </a:prstGeom>
          <a:noFill/>
          <a:ln w="9525">
            <a:noFill/>
            <a:miter lim="800000"/>
            <a:headEnd/>
            <a:tailEnd/>
          </a:ln>
        </p:spPr>
      </p:pic>
      <p:pic>
        <p:nvPicPr>
          <p:cNvPr id="60418" name="Picture 4" descr="Afterimage"/>
          <p:cNvPicPr>
            <a:picLocks noChangeAspect="1" noChangeArrowheads="1"/>
          </p:cNvPicPr>
          <p:nvPr/>
        </p:nvPicPr>
        <p:blipFill>
          <a:blip r:embed="rId3"/>
          <a:srcRect/>
          <a:stretch>
            <a:fillRect/>
          </a:stretch>
        </p:blipFill>
        <p:spPr bwMode="auto">
          <a:xfrm>
            <a:off x="155575" y="-2133600"/>
            <a:ext cx="4448175" cy="4448175"/>
          </a:xfrm>
          <a:prstGeom prst="rect">
            <a:avLst/>
          </a:prstGeom>
          <a:noFill/>
          <a:ln w="9525">
            <a:noFill/>
            <a:miter lim="800000"/>
            <a:headEnd/>
            <a:tailEnd/>
          </a:ln>
        </p:spPr>
      </p:pic>
      <p:pic>
        <p:nvPicPr>
          <p:cNvPr id="60419" name="Picture 8" descr="Retinal Fatigue"/>
          <p:cNvPicPr>
            <a:picLocks noChangeAspect="1" noChangeArrowheads="1"/>
          </p:cNvPicPr>
          <p:nvPr/>
        </p:nvPicPr>
        <p:blipFill>
          <a:blip r:embed="rId3"/>
          <a:srcRect/>
          <a:stretch>
            <a:fillRect/>
          </a:stretch>
        </p:blipFill>
        <p:spPr bwMode="auto">
          <a:xfrm>
            <a:off x="155575" y="-1828800"/>
            <a:ext cx="3819525" cy="3819525"/>
          </a:xfrm>
          <a:prstGeom prst="rect">
            <a:avLst/>
          </a:prstGeom>
          <a:noFill/>
          <a:ln w="9525">
            <a:noFill/>
            <a:miter lim="800000"/>
            <a:headEnd/>
            <a:tailEnd/>
          </a:ln>
        </p:spPr>
      </p:pic>
      <p:pic>
        <p:nvPicPr>
          <p:cNvPr id="60420" name="Picture 10" descr="Retinal Fatigue"/>
          <p:cNvPicPr>
            <a:picLocks noChangeAspect="1" noChangeArrowheads="1"/>
          </p:cNvPicPr>
          <p:nvPr/>
        </p:nvPicPr>
        <p:blipFill>
          <a:blip r:embed="rId3"/>
          <a:srcRect/>
          <a:stretch>
            <a:fillRect/>
          </a:stretch>
        </p:blipFill>
        <p:spPr bwMode="auto">
          <a:xfrm>
            <a:off x="155575" y="-1828800"/>
            <a:ext cx="3819525" cy="3819525"/>
          </a:xfrm>
          <a:prstGeom prst="rect">
            <a:avLst/>
          </a:prstGeom>
          <a:noFill/>
          <a:ln w="9525">
            <a:noFill/>
            <a:miter lim="800000"/>
            <a:headEnd/>
            <a:tailEnd/>
          </a:ln>
        </p:spPr>
      </p:pic>
      <p:pic>
        <p:nvPicPr>
          <p:cNvPr id="60421" name="Picture 12" descr="The stairs should turn upside down during a steady gaze"/>
          <p:cNvPicPr>
            <a:picLocks noChangeAspect="1" noChangeArrowheads="1"/>
          </p:cNvPicPr>
          <p:nvPr/>
        </p:nvPicPr>
        <p:blipFill>
          <a:blip r:embed="rId4" cstate="print"/>
          <a:srcRect/>
          <a:stretch>
            <a:fillRect/>
          </a:stretch>
        </p:blipFill>
        <p:spPr bwMode="auto">
          <a:xfrm>
            <a:off x="1143000" y="1447800"/>
            <a:ext cx="7124700" cy="3352800"/>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a:xfrm>
            <a:off x="457200" y="0"/>
            <a:ext cx="8229600" cy="1143000"/>
          </a:xfrm>
        </p:spPr>
        <p:txBody>
          <a:bodyPr/>
          <a:lstStyle/>
          <a:p>
            <a:pPr algn="ctr" eaLnBrk="1" hangingPunct="1"/>
            <a:r>
              <a:rPr lang="en-US" smtClean="0"/>
              <a:t>Perceptions……..Paradigms</a:t>
            </a:r>
          </a:p>
        </p:txBody>
      </p:sp>
      <p:sp>
        <p:nvSpPr>
          <p:cNvPr id="62466" name="Rectangle 3"/>
          <p:cNvSpPr>
            <a:spLocks noGrp="1"/>
          </p:cNvSpPr>
          <p:nvPr>
            <p:ph type="body" sz="half" idx="4294967295"/>
          </p:nvPr>
        </p:nvSpPr>
        <p:spPr>
          <a:xfrm>
            <a:off x="228600" y="1371600"/>
            <a:ext cx="8077200" cy="3657600"/>
          </a:xfrm>
        </p:spPr>
        <p:txBody>
          <a:bodyPr/>
          <a:lstStyle/>
          <a:p>
            <a:pPr eaLnBrk="1" hangingPunct="1"/>
            <a:r>
              <a:rPr lang="en-US" sz="2200" dirty="0" smtClean="0">
                <a:solidFill>
                  <a:srgbClr val="FFFF00"/>
                </a:solidFill>
              </a:rPr>
              <a:t>Paradigm </a:t>
            </a:r>
            <a:r>
              <a:rPr lang="en-US" sz="2200" dirty="0" smtClean="0"/>
              <a:t> - the way you see something, your point of view frame of reference or belief. </a:t>
            </a:r>
          </a:p>
          <a:p>
            <a:pPr eaLnBrk="1" hangingPunct="1"/>
            <a:endParaRPr lang="en-US" sz="2200" dirty="0" smtClean="0"/>
          </a:p>
          <a:p>
            <a:pPr eaLnBrk="1" hangingPunct="1"/>
            <a:r>
              <a:rPr lang="en-US" sz="2200" dirty="0" smtClean="0"/>
              <a:t>Our paradigms are usually way off mark and limit us. </a:t>
            </a:r>
          </a:p>
          <a:p>
            <a:pPr lvl="1" eaLnBrk="1" hangingPunct="1"/>
            <a:r>
              <a:rPr lang="en-US" sz="2000" dirty="0" smtClean="0"/>
              <a:t>You may be convinced that you will never get into college…or nobody likes you….remember, people used to be just as convinced that the earth was flat!</a:t>
            </a:r>
          </a:p>
          <a:p>
            <a:pPr lvl="1" eaLnBrk="1" hangingPunct="1"/>
            <a:endParaRPr lang="en-US" sz="2000" dirty="0" smtClean="0">
              <a:solidFill>
                <a:schemeClr val="hlink"/>
              </a:solidFill>
            </a:endParaRPr>
          </a:p>
          <a:p>
            <a:pPr lvl="1" eaLnBrk="1" hangingPunct="1">
              <a:buFont typeface="Wingdings 2" pitchFamily="18" charset="2"/>
              <a:buNone/>
            </a:pPr>
            <a:r>
              <a:rPr lang="en-US" sz="2000" i="1" dirty="0" smtClean="0">
                <a:solidFill>
                  <a:schemeClr val="hlink"/>
                </a:solidFill>
              </a:rPr>
              <a:t>If you believe certain things about yourself or your abilities (that are incorrect)…….that is all you will ever live up to.</a:t>
            </a:r>
            <a:r>
              <a:rPr lang="en-US" sz="2000" i="1" dirty="0" smtClean="0">
                <a:solidFill>
                  <a:srgbClr val="FF99FF"/>
                </a:solidFill>
              </a:rPr>
              <a:t> </a:t>
            </a:r>
          </a:p>
          <a:p>
            <a:pPr eaLnBrk="1" hangingPunct="1"/>
            <a:endParaRPr lang="en-US" sz="2200" i="1" dirty="0" smtClean="0">
              <a:solidFill>
                <a:srgbClr val="FF99FF"/>
              </a:solidFill>
            </a:endParaRPr>
          </a:p>
          <a:p>
            <a:pPr eaLnBrk="1" hangingPunct="1"/>
            <a:endParaRPr lang="en-US" sz="2200" dirty="0" smtClean="0"/>
          </a:p>
        </p:txBody>
      </p:sp>
      <p:pic>
        <p:nvPicPr>
          <p:cNvPr id="62468" name="Picture 4" descr="MC900135227[1]"/>
          <p:cNvPicPr>
            <a:picLocks noChangeAspect="1" noChangeArrowheads="1"/>
          </p:cNvPicPr>
          <p:nvPr/>
        </p:nvPicPr>
        <p:blipFill>
          <a:blip r:embed="rId2" cstate="print"/>
          <a:srcRect/>
          <a:stretch>
            <a:fillRect/>
          </a:stretch>
        </p:blipFill>
        <p:spPr bwMode="auto">
          <a:xfrm>
            <a:off x="5638800" y="4840288"/>
            <a:ext cx="3200400" cy="201771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Grade Standards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wheel spokes="2"/>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idx="4294967295"/>
          </p:nvPr>
        </p:nvSpPr>
        <p:spPr/>
        <p:txBody>
          <a:bodyPr/>
          <a:lstStyle/>
          <a:p>
            <a:pPr eaLnBrk="1" hangingPunct="1"/>
            <a:r>
              <a:rPr lang="en-US" dirty="0" smtClean="0"/>
              <a:t>If you believe….</a:t>
            </a:r>
          </a:p>
        </p:txBody>
      </p:sp>
      <p:sp>
        <p:nvSpPr>
          <p:cNvPr id="63490" name="Rectangle 3"/>
          <p:cNvSpPr>
            <a:spLocks noGrp="1"/>
          </p:cNvSpPr>
          <p:nvPr>
            <p:ph type="body" idx="4294967295"/>
          </p:nvPr>
        </p:nvSpPr>
        <p:spPr/>
        <p:txBody>
          <a:bodyPr/>
          <a:lstStyle/>
          <a:p>
            <a:pPr eaLnBrk="1" hangingPunct="1"/>
            <a:r>
              <a:rPr lang="en-US" dirty="0" smtClean="0"/>
              <a:t>You’re dumb, that very belief will make you dumb. </a:t>
            </a:r>
          </a:p>
          <a:p>
            <a:pPr eaLnBrk="1" hangingPunct="1">
              <a:buFont typeface="Wingdings 2" pitchFamily="18" charset="2"/>
              <a:buNone/>
            </a:pPr>
            <a:endParaRPr lang="en-US" dirty="0" smtClean="0"/>
          </a:p>
          <a:p>
            <a:pPr eaLnBrk="1" hangingPunct="1"/>
            <a:r>
              <a:rPr lang="en-US" dirty="0" smtClean="0"/>
              <a:t>Someone doesn’t like you…you will look for things to support your belief (even if there is really nothing to support it).  </a:t>
            </a:r>
          </a:p>
          <a:p>
            <a:pPr eaLnBrk="1" hangingPunct="1"/>
            <a:endParaRPr lang="en-US" dirty="0" smtClean="0"/>
          </a:p>
          <a:p>
            <a:pPr eaLnBrk="1" hangingPunct="1"/>
            <a:r>
              <a:rPr lang="en-US" dirty="0" smtClean="0"/>
              <a:t>You are never going to graduate </a:t>
            </a:r>
          </a:p>
          <a:p>
            <a:pPr eaLnBrk="1" hangingPunct="1">
              <a:buNone/>
            </a:pPr>
            <a:r>
              <a:rPr lang="en-US" dirty="0" smtClean="0"/>
              <a:t>high school….you won’t!</a:t>
            </a:r>
          </a:p>
          <a:p>
            <a:pPr eaLnBrk="1" hangingPunct="1"/>
            <a:endParaRPr lang="en-US" dirty="0" smtClean="0"/>
          </a:p>
        </p:txBody>
      </p:sp>
      <p:pic>
        <p:nvPicPr>
          <p:cNvPr id="1026" name="Picture 2" descr="C:\Documents and Settings\MWillard.SR-149-A.043\Local Settings\Temporary Internet Files\Content.IE5\WBUHQXAZ\MC900084306[1].wmf"/>
          <p:cNvPicPr>
            <a:picLocks noChangeAspect="1" noChangeArrowheads="1"/>
          </p:cNvPicPr>
          <p:nvPr/>
        </p:nvPicPr>
        <p:blipFill>
          <a:blip r:embed="rId2" cstate="print"/>
          <a:srcRect/>
          <a:stretch>
            <a:fillRect/>
          </a:stretch>
        </p:blipFill>
        <p:spPr bwMode="auto">
          <a:xfrm>
            <a:off x="6019800" y="3962400"/>
            <a:ext cx="2290439" cy="28956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idx="4294967295"/>
          </p:nvPr>
        </p:nvSpPr>
        <p:spPr/>
        <p:txBody>
          <a:bodyPr/>
          <a:lstStyle/>
          <a:p>
            <a:pPr eaLnBrk="1" hangingPunct="1"/>
            <a:r>
              <a:rPr lang="en-US" smtClean="0"/>
              <a:t>Positive Paradigms</a:t>
            </a:r>
          </a:p>
        </p:txBody>
      </p:sp>
      <p:sp>
        <p:nvSpPr>
          <p:cNvPr id="64514" name="Rectangle 3"/>
          <p:cNvSpPr>
            <a:spLocks noGrp="1"/>
          </p:cNvSpPr>
          <p:nvPr>
            <p:ph type="body" idx="4294967295"/>
          </p:nvPr>
        </p:nvSpPr>
        <p:spPr/>
        <p:txBody>
          <a:bodyPr/>
          <a:lstStyle/>
          <a:p>
            <a:pPr eaLnBrk="1" hangingPunct="1"/>
            <a:r>
              <a:rPr lang="en-US" smtClean="0"/>
              <a:t>What does Kids At Hope teach you to believe about yourself? </a:t>
            </a:r>
          </a:p>
          <a:p>
            <a:pPr eaLnBrk="1" hangingPunct="1">
              <a:buFont typeface="Wingdings 2" pitchFamily="18" charset="2"/>
              <a:buNone/>
            </a:pPr>
            <a:endParaRPr lang="en-US" smtClean="0"/>
          </a:p>
          <a:p>
            <a:pPr eaLnBrk="1" hangingPunct="1"/>
            <a:r>
              <a:rPr lang="en-US" smtClean="0"/>
              <a:t>Why do we have you say the Kids At Hope pledge every day? </a:t>
            </a:r>
          </a:p>
        </p:txBody>
      </p:sp>
      <p:pic>
        <p:nvPicPr>
          <p:cNvPr id="21506" name="Picture 2" descr="http://www.skitsap.wednet.edu/sksd/lib/sksd/Kids_at_Hope_Logo_100.jpg"/>
          <p:cNvPicPr>
            <a:picLocks noChangeAspect="1" noChangeArrowheads="1"/>
          </p:cNvPicPr>
          <p:nvPr/>
        </p:nvPicPr>
        <p:blipFill>
          <a:blip r:embed="rId3" cstate="print"/>
          <a:srcRect/>
          <a:stretch>
            <a:fillRect/>
          </a:stretch>
        </p:blipFill>
        <p:spPr bwMode="auto">
          <a:xfrm>
            <a:off x="3352800" y="4191000"/>
            <a:ext cx="1824280" cy="2152651"/>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idx="4294967295"/>
          </p:nvPr>
        </p:nvSpPr>
        <p:spPr/>
        <p:txBody>
          <a:bodyPr/>
          <a:lstStyle/>
          <a:p>
            <a:pPr eaLnBrk="1" hangingPunct="1"/>
            <a:r>
              <a:rPr lang="en-US" smtClean="0"/>
              <a:t>Paradigm Shift</a:t>
            </a:r>
          </a:p>
        </p:txBody>
      </p:sp>
      <p:sp>
        <p:nvSpPr>
          <p:cNvPr id="66562" name="Rectangle 3"/>
          <p:cNvSpPr>
            <a:spLocks noGrp="1"/>
          </p:cNvSpPr>
          <p:nvPr>
            <p:ph type="body" idx="4294967295"/>
          </p:nvPr>
        </p:nvSpPr>
        <p:spPr>
          <a:xfrm>
            <a:off x="381000" y="2286000"/>
            <a:ext cx="8229600" cy="1600200"/>
          </a:xfrm>
        </p:spPr>
        <p:txBody>
          <a:bodyPr/>
          <a:lstStyle/>
          <a:p>
            <a:pPr eaLnBrk="1" hangingPunct="1"/>
            <a:r>
              <a:rPr lang="en-US" smtClean="0"/>
              <a:t>Just as </a:t>
            </a:r>
            <a:r>
              <a:rPr lang="en-US" smtClean="0">
                <a:solidFill>
                  <a:schemeClr val="hlink"/>
                </a:solidFill>
              </a:rPr>
              <a:t>negative</a:t>
            </a:r>
            <a:r>
              <a:rPr lang="en-US" smtClean="0"/>
              <a:t> self-paradigms can put limitations on us, </a:t>
            </a:r>
            <a:r>
              <a:rPr lang="en-US" smtClean="0">
                <a:solidFill>
                  <a:srgbClr val="FF99FF"/>
                </a:solidFill>
              </a:rPr>
              <a:t>positive</a:t>
            </a:r>
            <a:r>
              <a:rPr lang="en-US" smtClean="0"/>
              <a:t> self-paradigms can bring out the best in us. </a:t>
            </a:r>
          </a:p>
        </p:txBody>
      </p:sp>
      <p:pic>
        <p:nvPicPr>
          <p:cNvPr id="19457" name="Picture 1" descr="C:\Documents and Settings\MWillard.SR-149-A.043\Local Settings\Temporary Internet Files\Content.IE5\WBUHQXAZ\MP900448474[1].jpg"/>
          <p:cNvPicPr>
            <a:picLocks noChangeAspect="1" noChangeArrowheads="1"/>
          </p:cNvPicPr>
          <p:nvPr/>
        </p:nvPicPr>
        <p:blipFill>
          <a:blip r:embed="rId2" cstate="print"/>
          <a:srcRect/>
          <a:stretch>
            <a:fillRect/>
          </a:stretch>
        </p:blipFill>
        <p:spPr bwMode="auto">
          <a:xfrm>
            <a:off x="3810000" y="3733800"/>
            <a:ext cx="3581400" cy="23876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idx="4294967295"/>
          </p:nvPr>
        </p:nvSpPr>
        <p:spPr/>
        <p:txBody>
          <a:bodyPr/>
          <a:lstStyle/>
          <a:p>
            <a:pPr eaLnBrk="1" hangingPunct="1"/>
            <a:r>
              <a:rPr lang="en-US" smtClean="0"/>
              <a:t>Fixing our Paradigms</a:t>
            </a:r>
          </a:p>
        </p:txBody>
      </p:sp>
      <p:sp>
        <p:nvSpPr>
          <p:cNvPr id="67586" name="Rectangle 3"/>
          <p:cNvSpPr>
            <a:spLocks noGrp="1"/>
          </p:cNvSpPr>
          <p:nvPr>
            <p:ph type="body" idx="4294967295"/>
          </p:nvPr>
        </p:nvSpPr>
        <p:spPr/>
        <p:txBody>
          <a:bodyPr/>
          <a:lstStyle/>
          <a:p>
            <a:pPr eaLnBrk="1" hangingPunct="1"/>
            <a:r>
              <a:rPr lang="en-US" dirty="0" smtClean="0"/>
              <a:t>What would you tell a friend who had negative perceptions of themselves? </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How do we learn to overcome these negative paradigms?</a:t>
            </a:r>
          </a:p>
        </p:txBody>
      </p:sp>
      <p:pic>
        <p:nvPicPr>
          <p:cNvPr id="18435" name="Picture 3" descr="C:\Documents and Settings\MWillard.SR-149-A.043\Local Settings\Temporary Internet Files\Content.IE5\6FMPCX81\MC900089002[1].wmf"/>
          <p:cNvPicPr>
            <a:picLocks noChangeAspect="1" noChangeArrowheads="1"/>
          </p:cNvPicPr>
          <p:nvPr/>
        </p:nvPicPr>
        <p:blipFill>
          <a:blip r:embed="rId2" cstate="print"/>
          <a:srcRect/>
          <a:stretch>
            <a:fillRect/>
          </a:stretch>
        </p:blipFill>
        <p:spPr bwMode="auto">
          <a:xfrm>
            <a:off x="4953000" y="2590800"/>
            <a:ext cx="2209800" cy="1969017"/>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idx="4294967295"/>
          </p:nvPr>
        </p:nvSpPr>
        <p:spPr/>
        <p:txBody>
          <a:bodyPr/>
          <a:lstStyle/>
          <a:p>
            <a:pPr eaLnBrk="1" hangingPunct="1"/>
            <a:r>
              <a:rPr lang="en-US" smtClean="0"/>
              <a:t>Improving our Paradigms</a:t>
            </a:r>
          </a:p>
        </p:txBody>
      </p:sp>
      <p:sp>
        <p:nvSpPr>
          <p:cNvPr id="68610" name="Rectangle 3"/>
          <p:cNvSpPr>
            <a:spLocks noGrp="1"/>
          </p:cNvSpPr>
          <p:nvPr>
            <p:ph type="body" idx="4294967295"/>
          </p:nvPr>
        </p:nvSpPr>
        <p:spPr>
          <a:xfrm>
            <a:off x="457200" y="1935163"/>
            <a:ext cx="8229600" cy="4618037"/>
          </a:xfrm>
        </p:spPr>
        <p:txBody>
          <a:bodyPr/>
          <a:lstStyle/>
          <a:p>
            <a:pPr eaLnBrk="1" hangingPunct="1"/>
            <a:r>
              <a:rPr lang="en-US" dirty="0" smtClean="0"/>
              <a:t>Spend time with someone who believes in you and recognizes your potential….who is this person for you? </a:t>
            </a:r>
          </a:p>
          <a:p>
            <a:pPr eaLnBrk="1" hangingPunct="1">
              <a:buFont typeface="Wingdings 2" pitchFamily="18" charset="2"/>
              <a:buNone/>
            </a:pPr>
            <a:endParaRPr lang="en-US" dirty="0" smtClean="0"/>
          </a:p>
          <a:p>
            <a:pPr eaLnBrk="1" hangingPunct="1"/>
            <a:r>
              <a:rPr lang="en-US" dirty="0" smtClean="0"/>
              <a:t>Drop friends who tear you down or believe that you are like them (even though you aren’t)…who are those friends? </a:t>
            </a:r>
          </a:p>
          <a:p>
            <a:pPr eaLnBrk="1" hangingPunct="1"/>
            <a:endParaRPr lang="en-US" dirty="0" smtClean="0"/>
          </a:p>
          <a:p>
            <a:pPr eaLnBrk="1" hangingPunct="1"/>
            <a:r>
              <a:rPr lang="en-US" dirty="0" smtClean="0"/>
              <a:t>Try to see things from another person’s </a:t>
            </a:r>
          </a:p>
          <a:p>
            <a:pPr eaLnBrk="1" hangingPunct="1">
              <a:buNone/>
            </a:pPr>
            <a:r>
              <a:rPr lang="en-US" dirty="0" smtClean="0"/>
              <a:t>point of view (your friend’s, your mother’s, </a:t>
            </a:r>
          </a:p>
          <a:p>
            <a:pPr eaLnBrk="1" hangingPunct="1">
              <a:buNone/>
            </a:pPr>
            <a:r>
              <a:rPr lang="en-US" dirty="0" smtClean="0"/>
              <a:t>your teacher’s). </a:t>
            </a:r>
          </a:p>
        </p:txBody>
      </p:sp>
      <p:pic>
        <p:nvPicPr>
          <p:cNvPr id="4" name="Picture 2" descr="http://www.user-experience-blog.de/archives/illusion_sax.gif"/>
          <p:cNvPicPr>
            <a:picLocks noChangeAspect="1" noChangeArrowheads="1"/>
          </p:cNvPicPr>
          <p:nvPr/>
        </p:nvPicPr>
        <p:blipFill>
          <a:blip r:embed="rId2" cstate="print"/>
          <a:srcRect/>
          <a:stretch>
            <a:fillRect/>
          </a:stretch>
        </p:blipFill>
        <p:spPr bwMode="auto">
          <a:xfrm>
            <a:off x="7010400" y="4495800"/>
            <a:ext cx="1676400" cy="2215956"/>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4"/>
          <p:cNvSpPr>
            <a:spLocks noGrp="1" noChangeArrowheads="1"/>
          </p:cNvSpPr>
          <p:nvPr>
            <p:ph type="subTitle" idx="4294967295"/>
          </p:nvPr>
        </p:nvSpPr>
        <p:spPr>
          <a:xfrm>
            <a:off x="609600" y="1905000"/>
            <a:ext cx="8001000" cy="1752600"/>
          </a:xfrm>
        </p:spPr>
        <p:txBody>
          <a:bodyPr/>
          <a:lstStyle/>
          <a:p>
            <a:pPr marL="0" indent="0" algn="ctr" eaLnBrk="1" hangingPunct="1">
              <a:spcBef>
                <a:spcPct val="50000"/>
              </a:spcBef>
              <a:buClrTx/>
              <a:buSzTx/>
              <a:buFontTx/>
              <a:buNone/>
            </a:pPr>
            <a:r>
              <a:rPr lang="en-US" sz="3600" smtClean="0">
                <a:solidFill>
                  <a:srgbClr val="FF99FF"/>
                </a:solidFill>
              </a:rPr>
              <a:t>“Friendship with one’s self is all important, because without it one cannot be friends with anyone else in the world.” Eleanor Roosevelt</a:t>
            </a:r>
          </a:p>
        </p:txBody>
      </p:sp>
    </p:spTree>
  </p:cSld>
  <p:clrMapOvr>
    <a:masterClrMapping/>
  </p:clrMapOvr>
  <p:transition>
    <p:wheel spokes="2"/>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4"/>
          <p:cNvSpPr>
            <a:spLocks noGrp="1"/>
          </p:cNvSpPr>
          <p:nvPr>
            <p:ph type="ctrTitle" idx="4294967295"/>
          </p:nvPr>
        </p:nvSpPr>
        <p:spPr>
          <a:xfrm>
            <a:off x="685800" y="2130425"/>
            <a:ext cx="7772400" cy="2365375"/>
          </a:xfrm>
        </p:spPr>
        <p:txBody>
          <a:bodyPr/>
          <a:lstStyle/>
          <a:p>
            <a:pPr algn="ctr" eaLnBrk="1" hangingPunct="1"/>
            <a:r>
              <a:rPr lang="en-US" sz="4600" smtClean="0">
                <a:solidFill>
                  <a:schemeClr val="hlink"/>
                </a:solidFill>
              </a:rPr>
              <a:t>“If you don’t take control of your life, don’t complain when others do.” </a:t>
            </a:r>
            <a:br>
              <a:rPr lang="en-US" sz="4600" smtClean="0">
                <a:solidFill>
                  <a:schemeClr val="hlink"/>
                </a:solidFill>
              </a:rPr>
            </a:br>
            <a:r>
              <a:rPr lang="en-US" sz="4600" smtClean="0">
                <a:solidFill>
                  <a:schemeClr val="hlink"/>
                </a:solidFill>
              </a:rPr>
              <a:t>~Beth Mende Conny</a:t>
            </a:r>
          </a:p>
        </p:txBody>
      </p:sp>
    </p:spTree>
  </p:cSld>
  <p:clrMapOvr>
    <a:masterClrMapping/>
  </p:clrMapOvr>
  <p:transition>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idx="4294967295"/>
          </p:nvPr>
        </p:nvSpPr>
        <p:spPr/>
        <p:txBody>
          <a:bodyPr/>
          <a:lstStyle/>
          <a:p>
            <a:pPr eaLnBrk="1" hangingPunct="1"/>
            <a:r>
              <a:rPr lang="en-US" smtClean="0"/>
              <a:t>Paradigms of Others</a:t>
            </a:r>
          </a:p>
        </p:txBody>
      </p:sp>
      <p:sp>
        <p:nvSpPr>
          <p:cNvPr id="71682" name="Rectangle 3"/>
          <p:cNvSpPr>
            <a:spLocks noGrp="1"/>
          </p:cNvSpPr>
          <p:nvPr>
            <p:ph type="body" idx="4294967295"/>
          </p:nvPr>
        </p:nvSpPr>
        <p:spPr/>
        <p:txBody>
          <a:bodyPr/>
          <a:lstStyle/>
          <a:p>
            <a:pPr eaLnBrk="1" hangingPunct="1"/>
            <a:r>
              <a:rPr lang="en-US" smtClean="0"/>
              <a:t>Seeing things from someone else’s point of view can make a difference in our attitudes toward others. </a:t>
            </a:r>
          </a:p>
          <a:p>
            <a:pPr lvl="1" eaLnBrk="1" hangingPunct="1"/>
            <a:r>
              <a:rPr lang="en-US" smtClean="0"/>
              <a:t>Showing empathy toward a new student. </a:t>
            </a:r>
          </a:p>
          <a:p>
            <a:pPr lvl="1" eaLnBrk="1" hangingPunct="1"/>
            <a:r>
              <a:rPr lang="en-US" smtClean="0"/>
              <a:t>Having patience with a moody friend b/c you know how it feels to have parents going through a divorce etc. </a:t>
            </a:r>
          </a:p>
        </p:txBody>
      </p:sp>
      <p:sp>
        <p:nvSpPr>
          <p:cNvPr id="71683" name="Rectangle 4"/>
          <p:cNvSpPr>
            <a:spLocks noChangeArrowheads="1"/>
          </p:cNvSpPr>
          <p:nvPr/>
        </p:nvSpPr>
        <p:spPr bwMode="auto">
          <a:xfrm>
            <a:off x="685800" y="4724400"/>
            <a:ext cx="7239000" cy="762000"/>
          </a:xfrm>
          <a:prstGeom prst="rect">
            <a:avLst/>
          </a:prstGeom>
          <a:noFill/>
          <a:ln w="9525">
            <a:noFill/>
            <a:miter lim="800000"/>
            <a:headEnd/>
            <a:tailEnd/>
          </a:ln>
        </p:spPr>
        <p:txBody>
          <a:bodyPr>
            <a:spAutoFit/>
          </a:bodyPr>
          <a:lstStyle/>
          <a:p>
            <a:pPr algn="ctr"/>
            <a:r>
              <a:rPr lang="en-US" sz="4400" i="1">
                <a:solidFill>
                  <a:schemeClr val="tx2"/>
                </a:solidFill>
              </a:rPr>
              <a:t>Cookie Story</a:t>
            </a:r>
          </a:p>
        </p:txBody>
      </p:sp>
      <p:pic>
        <p:nvPicPr>
          <p:cNvPr id="14338" name="Picture 2" descr="C:\Documents and Settings\MWillard.SR-149-A.043\Local Settings\Temporary Internet Files\Content.IE5\WBUHQXAZ\MC900112660[1].wmf"/>
          <p:cNvPicPr>
            <a:picLocks noChangeAspect="1" noChangeArrowheads="1"/>
          </p:cNvPicPr>
          <p:nvPr/>
        </p:nvPicPr>
        <p:blipFill>
          <a:blip r:embed="rId3" cstate="print"/>
          <a:srcRect/>
          <a:stretch>
            <a:fillRect/>
          </a:stretch>
        </p:blipFill>
        <p:spPr bwMode="auto">
          <a:xfrm>
            <a:off x="533400" y="4724400"/>
            <a:ext cx="1840107" cy="1234897"/>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p:txBody>
          <a:bodyPr/>
          <a:lstStyle/>
          <a:p>
            <a:r>
              <a:rPr lang="en-US" smtClean="0"/>
              <a:t>Cookie Reflection</a:t>
            </a:r>
          </a:p>
        </p:txBody>
      </p:sp>
      <p:sp>
        <p:nvSpPr>
          <p:cNvPr id="83971" name="Rectangle 3"/>
          <p:cNvSpPr>
            <a:spLocks noGrp="1"/>
          </p:cNvSpPr>
          <p:nvPr>
            <p:ph type="body" idx="4294967295"/>
          </p:nvPr>
        </p:nvSpPr>
        <p:spPr/>
        <p:txBody>
          <a:bodyPr/>
          <a:lstStyle/>
          <a:p>
            <a:r>
              <a:rPr lang="en-US" smtClean="0"/>
              <a:t>What were this lady’s feelings toward the man before the turn of events? </a:t>
            </a:r>
          </a:p>
          <a:p>
            <a:pPr>
              <a:buFont typeface="Wingdings 2" pitchFamily="18" charset="2"/>
              <a:buNone/>
            </a:pPr>
            <a:endParaRPr lang="en-US" smtClean="0"/>
          </a:p>
          <a:p>
            <a:r>
              <a:rPr lang="en-US" smtClean="0"/>
              <a:t>What were her feelings after? </a:t>
            </a:r>
          </a:p>
          <a:p>
            <a:endParaRPr lang="en-US" smtClean="0"/>
          </a:p>
          <a:p>
            <a:endParaRPr lang="en-US" smtClean="0"/>
          </a:p>
        </p:txBody>
      </p:sp>
    </p:spTree>
  </p:cSld>
  <p:clrMapOvr>
    <a:masterClrMapping/>
  </p:clrMapOvr>
  <p:transition>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p:cNvSpPr>
          <p:nvPr>
            <p:ph type="body" idx="4294967295"/>
          </p:nvPr>
        </p:nvSpPr>
        <p:spPr>
          <a:xfrm>
            <a:off x="457200" y="1066800"/>
            <a:ext cx="8229600" cy="5257800"/>
          </a:xfrm>
        </p:spPr>
        <p:txBody>
          <a:bodyPr/>
          <a:lstStyle/>
          <a:p>
            <a:r>
              <a:rPr lang="en-US" dirty="0" smtClean="0"/>
              <a:t>Don’t be quick to judge, label or form rigid opinions of others, or ourselves. </a:t>
            </a:r>
          </a:p>
          <a:p>
            <a:endParaRPr lang="en-US" dirty="0" smtClean="0"/>
          </a:p>
          <a:p>
            <a:r>
              <a:rPr lang="en-US" dirty="0" smtClean="0"/>
              <a:t>From our limited point of view, we seldom see the whole picture or have all the facts. </a:t>
            </a:r>
          </a:p>
          <a:p>
            <a:endParaRPr lang="en-US" dirty="0" smtClean="0"/>
          </a:p>
          <a:p>
            <a:endParaRPr lang="en-US" dirty="0" smtClean="0"/>
          </a:p>
          <a:p>
            <a:pPr>
              <a:buNone/>
            </a:pPr>
            <a:endParaRPr lang="en-US" dirty="0" smtClean="0"/>
          </a:p>
          <a:p>
            <a:pPr>
              <a:buNone/>
            </a:pPr>
            <a:endParaRPr lang="en-US" dirty="0" smtClean="0"/>
          </a:p>
          <a:p>
            <a:r>
              <a:rPr lang="en-US" dirty="0" smtClean="0"/>
              <a:t>Most of your problems are a result of a messed up paradigm or two. </a:t>
            </a:r>
          </a:p>
        </p:txBody>
      </p:sp>
      <p:pic>
        <p:nvPicPr>
          <p:cNvPr id="12291" name="Picture 3" descr="C:\Documents and Settings\MWillard.SR-149-A.043\Local Settings\Temporary Internet Files\Content.IE5\6FMPCX81\MC900038614[1].wmf"/>
          <p:cNvPicPr>
            <a:picLocks noChangeAspect="1" noChangeArrowheads="1"/>
          </p:cNvPicPr>
          <p:nvPr/>
        </p:nvPicPr>
        <p:blipFill>
          <a:blip r:embed="rId2" cstate="print"/>
          <a:srcRect/>
          <a:stretch>
            <a:fillRect/>
          </a:stretch>
        </p:blipFill>
        <p:spPr bwMode="auto">
          <a:xfrm>
            <a:off x="5715000" y="2971800"/>
            <a:ext cx="1981200" cy="1704646"/>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609600" y="1371600"/>
            <a:ext cx="8077200" cy="3170099"/>
          </a:xfrm>
          <a:prstGeom prst="rect">
            <a:avLst/>
          </a:prstGeom>
          <a:noFill/>
          <a:ln w="9525">
            <a:noFill/>
            <a:miter lim="800000"/>
            <a:headEnd/>
            <a:tailEnd/>
          </a:ln>
        </p:spPr>
        <p:txBody>
          <a:bodyPr>
            <a:spAutoFit/>
          </a:bodyPr>
          <a:lstStyle/>
          <a:p>
            <a:r>
              <a:rPr lang="en-US" sz="2000" dirty="0">
                <a:latin typeface="Constantia" pitchFamily="18" charset="0"/>
              </a:rPr>
              <a:t>I am </a:t>
            </a:r>
            <a:r>
              <a:rPr lang="en-US" sz="2000" dirty="0" smtClean="0">
                <a:latin typeface="Constantia" pitchFamily="18" charset="0"/>
              </a:rPr>
              <a:t>always with you. I can help or hurt you. I can encourage you or discourage you. You control me. </a:t>
            </a:r>
            <a:endParaRPr lang="en-US" sz="2000" dirty="0">
              <a:latin typeface="Constantia" pitchFamily="18" charset="0"/>
            </a:endParaRPr>
          </a:p>
          <a:p>
            <a:endParaRPr lang="en-US" sz="2000" dirty="0">
              <a:latin typeface="Constantia" pitchFamily="18" charset="0"/>
            </a:endParaRPr>
          </a:p>
          <a:p>
            <a:r>
              <a:rPr lang="en-US" sz="2000" dirty="0">
                <a:latin typeface="Constantia" pitchFamily="18" charset="0"/>
              </a:rPr>
              <a:t>I am easily managed – </a:t>
            </a:r>
            <a:r>
              <a:rPr lang="en-US" sz="2000" dirty="0" smtClean="0">
                <a:latin typeface="Constantia" pitchFamily="18" charset="0"/>
              </a:rPr>
              <a:t>you just have to tell me what to do. Show </a:t>
            </a:r>
            <a:r>
              <a:rPr lang="en-US" sz="2000" dirty="0">
                <a:latin typeface="Constantia" pitchFamily="18" charset="0"/>
              </a:rPr>
              <a:t>me exactly how you want something done and after a few lessons I will do it automatically. I am </a:t>
            </a:r>
            <a:r>
              <a:rPr lang="en-US" sz="2000" dirty="0" smtClean="0">
                <a:latin typeface="Constantia" pitchFamily="18" charset="0"/>
              </a:rPr>
              <a:t>your servant.  </a:t>
            </a:r>
            <a:r>
              <a:rPr lang="en-US" sz="2000" dirty="0">
                <a:latin typeface="Constantia" pitchFamily="18" charset="0"/>
              </a:rPr>
              <a:t>Those who are great, I have made great. Those who are failures, I have made failures. </a:t>
            </a:r>
          </a:p>
          <a:p>
            <a:endParaRPr lang="en-US" sz="2000" dirty="0">
              <a:latin typeface="Constantia" pitchFamily="18" charset="0"/>
            </a:endParaRPr>
          </a:p>
          <a:p>
            <a:r>
              <a:rPr lang="en-US" sz="2000" dirty="0">
                <a:latin typeface="Constantia" pitchFamily="18" charset="0"/>
              </a:rPr>
              <a:t>Take me, train me, be firm with me, and I will place the world at your feet. Be easy with me and I will destroy you. </a:t>
            </a:r>
          </a:p>
        </p:txBody>
      </p:sp>
    </p:spTree>
  </p:cSld>
  <p:clrMapOvr>
    <a:masterClrMapping/>
  </p:clrMapOvr>
  <p:transition>
    <p:wheel spokes="2"/>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r>
              <a:rPr lang="en-US" smtClean="0"/>
              <a:t>Perceptions of Others at School	</a:t>
            </a:r>
          </a:p>
        </p:txBody>
      </p:sp>
      <p:sp>
        <p:nvSpPr>
          <p:cNvPr id="72708" name="Rectangle 4"/>
          <p:cNvSpPr>
            <a:spLocks noGrp="1"/>
          </p:cNvSpPr>
          <p:nvPr>
            <p:ph type="body" idx="4294967295"/>
          </p:nvPr>
        </p:nvSpPr>
        <p:spPr/>
        <p:txBody>
          <a:bodyPr/>
          <a:lstStyle/>
          <a:p>
            <a:r>
              <a:rPr lang="en-US" dirty="0" smtClean="0"/>
              <a:t>Girl Bully/Gossip</a:t>
            </a:r>
          </a:p>
          <a:p>
            <a:r>
              <a:rPr lang="en-US" dirty="0" smtClean="0"/>
              <a:t>Class Clown</a:t>
            </a:r>
          </a:p>
          <a:p>
            <a:r>
              <a:rPr lang="en-US" dirty="0" smtClean="0"/>
              <a:t>Cheerleader</a:t>
            </a:r>
          </a:p>
          <a:p>
            <a:r>
              <a:rPr lang="en-US" dirty="0" smtClean="0"/>
              <a:t>Jock</a:t>
            </a:r>
          </a:p>
          <a:p>
            <a:r>
              <a:rPr lang="en-US" dirty="0" smtClean="0"/>
              <a:t>Bully</a:t>
            </a:r>
          </a:p>
          <a:p>
            <a:endParaRPr lang="en-US" dirty="0" smtClean="0"/>
          </a:p>
          <a:p>
            <a:r>
              <a:rPr lang="en-US" dirty="0" smtClean="0"/>
              <a:t>In your groups, brainstorm (circle map) every “perception” you would have about this person, if this was all you knew about them. </a:t>
            </a:r>
          </a:p>
          <a:p>
            <a:endParaRPr lang="en-US" dirty="0" smtClean="0"/>
          </a:p>
        </p:txBody>
      </p:sp>
    </p:spTree>
  </p:cSld>
  <p:clrMapOvr>
    <a:masterClrMapping/>
  </p:clrMapOvr>
  <p:transition>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r>
              <a:rPr lang="en-US" smtClean="0">
                <a:hlinkClick r:id="rId3"/>
              </a:rPr>
              <a:t>If You Really Knew Me…</a:t>
            </a:r>
            <a:endParaRPr lang="en-US" smtClean="0"/>
          </a:p>
        </p:txBody>
      </p:sp>
      <p:sp>
        <p:nvSpPr>
          <p:cNvPr id="88067" name="Rectangle 3"/>
          <p:cNvSpPr>
            <a:spLocks noGrp="1"/>
          </p:cNvSpPr>
          <p:nvPr>
            <p:ph type="body" idx="1"/>
          </p:nvPr>
        </p:nvSpPr>
        <p:spPr/>
        <p:txBody>
          <a:bodyPr/>
          <a:lstStyle/>
          <a:p>
            <a:r>
              <a:rPr lang="en-US" smtClean="0"/>
              <a:t>Let’s meet these people….</a:t>
            </a:r>
          </a:p>
          <a:p>
            <a:pPr>
              <a:buFont typeface="Wingdings 2" pitchFamily="18" charset="2"/>
              <a:buNone/>
            </a:pPr>
            <a:endParaRPr lang="en-US" smtClean="0"/>
          </a:p>
          <a:p>
            <a:endParaRPr lang="en-US" smtClean="0"/>
          </a:p>
          <a:p>
            <a:r>
              <a:rPr lang="en-US" smtClean="0"/>
              <a:t>After the video…add any other perceptions you have of these people. </a:t>
            </a:r>
          </a:p>
          <a:p>
            <a:endParaRPr lang="en-US" smtClean="0"/>
          </a:p>
          <a:p>
            <a:pPr>
              <a:buFont typeface="Wingdings 2" pitchFamily="18" charset="2"/>
              <a:buNone/>
            </a:pPr>
            <a:endParaRPr lang="en-US" smtClean="0"/>
          </a:p>
        </p:txBody>
      </p:sp>
    </p:spTree>
  </p:cSld>
  <p:clrMapOvr>
    <a:masterClrMapping/>
  </p:clrMapOvr>
  <p:transition>
    <p:wheel spokes="2"/>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p:txBody>
          <a:bodyPr/>
          <a:lstStyle/>
          <a:p>
            <a:r>
              <a:rPr lang="en-US" smtClean="0">
                <a:hlinkClick r:id="rId3"/>
              </a:rPr>
              <a:t>Who are these people…really.</a:t>
            </a:r>
            <a:endParaRPr lang="en-US" smtClean="0"/>
          </a:p>
        </p:txBody>
      </p:sp>
      <p:pic>
        <p:nvPicPr>
          <p:cNvPr id="89093" name="Picture 5" descr="MC900088740[1]">
            <a:hlinkClick r:id="rId4"/>
          </p:cNvPr>
          <p:cNvPicPr>
            <a:picLocks noChangeAspect="1" noChangeArrowheads="1"/>
          </p:cNvPicPr>
          <p:nvPr/>
        </p:nvPicPr>
        <p:blipFill>
          <a:blip r:embed="rId5" cstate="print"/>
          <a:srcRect/>
          <a:stretch>
            <a:fillRect/>
          </a:stretch>
        </p:blipFill>
        <p:spPr bwMode="auto">
          <a:xfrm>
            <a:off x="6324600" y="3962400"/>
            <a:ext cx="2286000" cy="2270125"/>
          </a:xfrm>
          <a:prstGeom prst="rect">
            <a:avLst/>
          </a:prstGeom>
          <a:noFill/>
        </p:spPr>
      </p:pic>
      <p:sp>
        <p:nvSpPr>
          <p:cNvPr id="89094" name="Text Box 6"/>
          <p:cNvSpPr txBox="1">
            <a:spLocks noChangeArrowheads="1"/>
          </p:cNvSpPr>
          <p:nvPr/>
        </p:nvSpPr>
        <p:spPr bwMode="auto">
          <a:xfrm>
            <a:off x="533400" y="2133600"/>
            <a:ext cx="5334000" cy="3013075"/>
          </a:xfrm>
          <a:prstGeom prst="rect">
            <a:avLst/>
          </a:prstGeom>
          <a:noFill/>
          <a:ln w="9525">
            <a:noFill/>
            <a:miter lim="800000"/>
            <a:headEnd/>
            <a:tailEnd/>
          </a:ln>
          <a:effectLst/>
        </p:spPr>
        <p:txBody>
          <a:bodyPr>
            <a:spAutoFit/>
          </a:bodyPr>
          <a:lstStyle/>
          <a:p>
            <a:pPr>
              <a:spcBef>
                <a:spcPct val="50000"/>
              </a:spcBef>
            </a:pPr>
            <a:r>
              <a:rPr lang="en-US" sz="2400"/>
              <a:t>Using a different color, add the information that you just learned about these people. </a:t>
            </a:r>
          </a:p>
          <a:p>
            <a:pPr>
              <a:spcBef>
                <a:spcPct val="50000"/>
              </a:spcBef>
            </a:pPr>
            <a:endParaRPr lang="en-US" sz="2400"/>
          </a:p>
          <a:p>
            <a:pPr>
              <a:spcBef>
                <a:spcPct val="50000"/>
              </a:spcBef>
            </a:pPr>
            <a:r>
              <a:rPr lang="en-US" sz="2400"/>
              <a:t>If your person was not in either video…add what you think they said during this part. </a:t>
            </a:r>
          </a:p>
        </p:txBody>
      </p:sp>
      <p:pic>
        <p:nvPicPr>
          <p:cNvPr id="89095" name="Picture 7" descr="MC900198455[1]"/>
          <p:cNvPicPr>
            <a:picLocks noChangeAspect="1" noChangeArrowheads="1"/>
          </p:cNvPicPr>
          <p:nvPr/>
        </p:nvPicPr>
        <p:blipFill>
          <a:blip r:embed="rId6" cstate="print"/>
          <a:srcRect/>
          <a:stretch>
            <a:fillRect/>
          </a:stretch>
        </p:blipFill>
        <p:spPr bwMode="auto">
          <a:xfrm>
            <a:off x="5181600" y="1981200"/>
            <a:ext cx="1816100" cy="2011363"/>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lstStyle/>
          <a:p>
            <a:r>
              <a:rPr lang="en-US" dirty="0" smtClean="0">
                <a:hlinkClick r:id="rId3"/>
              </a:rPr>
              <a:t>Walk The Line</a:t>
            </a:r>
            <a:endParaRPr lang="en-US" dirty="0" smtClean="0"/>
          </a:p>
        </p:txBody>
      </p:sp>
      <p:sp>
        <p:nvSpPr>
          <p:cNvPr id="90115" name="Rectangle 3"/>
          <p:cNvSpPr>
            <a:spLocks noGrp="1"/>
          </p:cNvSpPr>
          <p:nvPr>
            <p:ph type="body" idx="1"/>
          </p:nvPr>
        </p:nvSpPr>
        <p:spPr/>
        <p:txBody>
          <a:bodyPr/>
          <a:lstStyle/>
          <a:p>
            <a:r>
              <a:rPr lang="en-US" dirty="0" smtClean="0"/>
              <a:t>Think about this activity</a:t>
            </a:r>
          </a:p>
          <a:p>
            <a:pPr>
              <a:buFont typeface="Wingdings 2" pitchFamily="18" charset="2"/>
              <a:buNone/>
            </a:pPr>
            <a:endParaRPr lang="en-US" dirty="0" smtClean="0"/>
          </a:p>
          <a:p>
            <a:r>
              <a:rPr lang="en-US" dirty="0" smtClean="0"/>
              <a:t>“Cross the line if you’ve ever been teased, hurt or humiliated.”</a:t>
            </a:r>
          </a:p>
          <a:p>
            <a:pPr>
              <a:buNone/>
            </a:pPr>
            <a:endParaRPr lang="en-US" dirty="0" smtClean="0"/>
          </a:p>
          <a:p>
            <a:r>
              <a:rPr lang="en-US" dirty="0" smtClean="0"/>
              <a:t>“Did someone have to cross this line because of YOU?”</a:t>
            </a:r>
          </a:p>
        </p:txBody>
      </p:sp>
    </p:spTree>
  </p:cSld>
  <p:clrMapOvr>
    <a:masterClrMapping/>
  </p:clrMapOvr>
  <p:transition>
    <p:wheel spokes="2"/>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a:lstStyle/>
          <a:p>
            <a:r>
              <a:rPr lang="en-US" smtClean="0">
                <a:hlinkClick r:id="rId3"/>
              </a:rPr>
              <a:t>Friendships</a:t>
            </a:r>
            <a:endParaRPr lang="en-US" smtClean="0"/>
          </a:p>
        </p:txBody>
      </p:sp>
      <p:sp>
        <p:nvSpPr>
          <p:cNvPr id="91139" name="Rectangle 3"/>
          <p:cNvSpPr>
            <a:spLocks noGrp="1"/>
          </p:cNvSpPr>
          <p:nvPr>
            <p:ph type="body" idx="1"/>
          </p:nvPr>
        </p:nvSpPr>
        <p:spPr>
          <a:xfrm>
            <a:off x="457200" y="1935163"/>
            <a:ext cx="8229600" cy="3551237"/>
          </a:xfrm>
        </p:spPr>
        <p:txBody>
          <a:bodyPr/>
          <a:lstStyle/>
          <a:p>
            <a:r>
              <a:rPr lang="en-US" smtClean="0"/>
              <a:t>How many of you have ever been in an argument with someone you care about? </a:t>
            </a:r>
          </a:p>
          <a:p>
            <a:r>
              <a:rPr lang="en-US" smtClean="0"/>
              <a:t>Have you ever lost your best friend? </a:t>
            </a:r>
          </a:p>
          <a:p>
            <a:r>
              <a:rPr lang="en-US" smtClean="0"/>
              <a:t>Why? </a:t>
            </a:r>
          </a:p>
          <a:p>
            <a:r>
              <a:rPr lang="en-US" smtClean="0"/>
              <a:t>Have you ever had an argument, but were able to resolve it in the end?</a:t>
            </a:r>
          </a:p>
          <a:p>
            <a:r>
              <a:rPr lang="en-US" smtClean="0"/>
              <a:t>How? </a:t>
            </a:r>
          </a:p>
        </p:txBody>
      </p:sp>
      <p:pic>
        <p:nvPicPr>
          <p:cNvPr id="91140" name="Picture 4" descr="MC900445706[1]"/>
          <p:cNvPicPr>
            <a:picLocks noChangeAspect="1" noChangeArrowheads="1"/>
          </p:cNvPicPr>
          <p:nvPr/>
        </p:nvPicPr>
        <p:blipFill>
          <a:blip r:embed="rId4" cstate="print"/>
          <a:srcRect/>
          <a:stretch>
            <a:fillRect/>
          </a:stretch>
        </p:blipFill>
        <p:spPr bwMode="auto">
          <a:xfrm>
            <a:off x="6477000" y="4495800"/>
            <a:ext cx="2057400" cy="1889125"/>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p:txBody>
          <a:bodyPr/>
          <a:lstStyle/>
          <a:p>
            <a:r>
              <a:rPr lang="en-US" smtClean="0"/>
              <a:t>Fixing Friend Problems	</a:t>
            </a:r>
          </a:p>
        </p:txBody>
      </p:sp>
      <p:sp>
        <p:nvSpPr>
          <p:cNvPr id="92163" name="Rectangle 3"/>
          <p:cNvSpPr>
            <a:spLocks noGrp="1"/>
          </p:cNvSpPr>
          <p:nvPr>
            <p:ph type="body" idx="1"/>
          </p:nvPr>
        </p:nvSpPr>
        <p:spPr/>
        <p:txBody>
          <a:bodyPr/>
          <a:lstStyle/>
          <a:p>
            <a:r>
              <a:rPr lang="en-US" smtClean="0"/>
              <a:t>How did the girls in the video resolve their problem? </a:t>
            </a:r>
          </a:p>
          <a:p>
            <a:pPr>
              <a:buFont typeface="Wingdings 2" pitchFamily="18" charset="2"/>
              <a:buNone/>
            </a:pPr>
            <a:endParaRPr lang="en-US" smtClean="0"/>
          </a:p>
          <a:p>
            <a:r>
              <a:rPr lang="en-US" smtClean="0"/>
              <a:t>What did the cheerleader realize about her friend’s  life in the end? </a:t>
            </a:r>
          </a:p>
          <a:p>
            <a:pPr>
              <a:buFont typeface="Wingdings 2" pitchFamily="18" charset="2"/>
              <a:buNone/>
            </a:pPr>
            <a:endParaRPr lang="en-US" smtClean="0"/>
          </a:p>
          <a:p>
            <a:r>
              <a:rPr lang="en-US" smtClean="0"/>
              <a:t>How can we change our perceptions of others? </a:t>
            </a:r>
          </a:p>
          <a:p>
            <a:r>
              <a:rPr lang="en-US" smtClean="0"/>
              <a:t>How can we change other’s perceptions of us? </a:t>
            </a:r>
          </a:p>
        </p:txBody>
      </p:sp>
    </p:spTree>
  </p:cSld>
  <p:clrMapOvr>
    <a:masterClrMapping/>
  </p:clrMapOvr>
  <p:transition>
    <p:wheel spokes="2"/>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a:lstStyle/>
          <a:p>
            <a:r>
              <a:rPr lang="en-US" smtClean="0"/>
              <a:t>What’s inside? </a:t>
            </a:r>
          </a:p>
        </p:txBody>
      </p:sp>
      <p:sp>
        <p:nvSpPr>
          <p:cNvPr id="93187" name="Rectangle 3"/>
          <p:cNvSpPr>
            <a:spLocks noGrp="1"/>
          </p:cNvSpPr>
          <p:nvPr>
            <p:ph type="body" idx="1"/>
          </p:nvPr>
        </p:nvSpPr>
        <p:spPr/>
        <p:txBody>
          <a:bodyPr/>
          <a:lstStyle/>
          <a:p>
            <a:endParaRPr lang="en-US" smtClean="0"/>
          </a:p>
        </p:txBody>
      </p:sp>
      <p:pic>
        <p:nvPicPr>
          <p:cNvPr id="93188" name="Picture 4" descr="MC900038626[1]"/>
          <p:cNvPicPr>
            <a:picLocks noChangeAspect="1" noChangeArrowheads="1"/>
          </p:cNvPicPr>
          <p:nvPr/>
        </p:nvPicPr>
        <p:blipFill>
          <a:blip r:embed="rId3" cstate="print"/>
          <a:srcRect/>
          <a:stretch>
            <a:fillRect/>
          </a:stretch>
        </p:blipFill>
        <p:spPr bwMode="auto">
          <a:xfrm>
            <a:off x="2667000" y="2514600"/>
            <a:ext cx="3197225" cy="3200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lstStyle/>
          <a:p>
            <a:r>
              <a:rPr lang="en-US" smtClean="0"/>
              <a:t>Your Labels</a:t>
            </a:r>
          </a:p>
        </p:txBody>
      </p:sp>
      <p:sp>
        <p:nvSpPr>
          <p:cNvPr id="96259" name="Rectangle 3"/>
          <p:cNvSpPr>
            <a:spLocks noGrp="1"/>
          </p:cNvSpPr>
          <p:nvPr>
            <p:ph type="body" idx="1"/>
          </p:nvPr>
        </p:nvSpPr>
        <p:spPr/>
        <p:txBody>
          <a:bodyPr/>
          <a:lstStyle/>
          <a:p>
            <a:r>
              <a:rPr lang="en-US" smtClean="0"/>
              <a:t>Fold a piece of paper into thirds. </a:t>
            </a:r>
          </a:p>
          <a:p>
            <a:endParaRPr lang="en-US" smtClean="0"/>
          </a:p>
          <a:p>
            <a:r>
              <a:rPr lang="en-US" smtClean="0"/>
              <a:t>On the outside “doors” write all the stuff people perceive about you. </a:t>
            </a:r>
          </a:p>
          <a:p>
            <a:endParaRPr lang="en-US" smtClean="0"/>
          </a:p>
          <a:p>
            <a:r>
              <a:rPr lang="en-US" smtClean="0"/>
              <a:t>On the inside at the top write IF YOU REALLY KNEW ME, write things that people don’t always see on your label. </a:t>
            </a: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3429000" cy="1886712"/>
          </a:xfrm>
        </p:spPr>
        <p:txBody>
          <a:bodyPr/>
          <a:lstStyle/>
          <a:p>
            <a:pPr algn="ctr" eaLnBrk="1" fontAlgn="auto" hangingPunct="1">
              <a:spcAft>
                <a:spcPts val="0"/>
              </a:spcAft>
              <a:defRPr/>
            </a:pPr>
            <a:r>
              <a:rPr lang="en-US" dirty="0" smtClean="0"/>
              <a:t>I am Habit</a:t>
            </a:r>
            <a:endParaRPr lang="en-US" dirty="0"/>
          </a:p>
        </p:txBody>
      </p:sp>
      <p:sp>
        <p:nvSpPr>
          <p:cNvPr id="3" name="TextBox 2"/>
          <p:cNvSpPr txBox="1"/>
          <p:nvPr/>
        </p:nvSpPr>
        <p:spPr>
          <a:xfrm rot="21206744">
            <a:off x="3711575" y="3902075"/>
            <a:ext cx="4343400" cy="1200150"/>
          </a:xfrm>
          <a:prstGeom prst="rect">
            <a:avLst/>
          </a:prstGeom>
          <a:noFill/>
          <a:ln w="38100">
            <a:solidFill>
              <a:schemeClr val="bg2">
                <a:lumMod val="50000"/>
              </a:schemeClr>
            </a:solidFill>
          </a:ln>
        </p:spPr>
        <p:txBody>
          <a:bodyPr>
            <a:spAutoFit/>
          </a:bodyPr>
          <a:lstStyle/>
          <a:p>
            <a:pPr fontAlgn="auto">
              <a:spcBef>
                <a:spcPts val="0"/>
              </a:spcBef>
              <a:spcAft>
                <a:spcPts val="0"/>
              </a:spcAft>
              <a:defRPr/>
            </a:pPr>
            <a:r>
              <a:rPr lang="en-US" sz="2400" dirty="0">
                <a:latin typeface="+mn-lt"/>
              </a:rPr>
              <a:t>“We first make our habits, then our habits make us.”		~English Poet</a:t>
            </a:r>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1143000"/>
          </a:xfrm>
        </p:spPr>
        <p:txBody>
          <a:bodyPr/>
          <a:lstStyle/>
          <a:p>
            <a:pPr eaLnBrk="1" hangingPunct="1"/>
            <a:r>
              <a:rPr lang="en-US" smtClean="0"/>
              <a:t>Do these sound familiar? </a:t>
            </a:r>
          </a:p>
        </p:txBody>
      </p:sp>
      <p:sp>
        <p:nvSpPr>
          <p:cNvPr id="18434" name="Content Placeholder 2"/>
          <p:cNvSpPr>
            <a:spLocks noGrp="1"/>
          </p:cNvSpPr>
          <p:nvPr>
            <p:ph sz="half" idx="1"/>
          </p:nvPr>
        </p:nvSpPr>
        <p:spPr>
          <a:xfrm>
            <a:off x="457200" y="1920875"/>
            <a:ext cx="8153400" cy="4433888"/>
          </a:xfrm>
        </p:spPr>
        <p:txBody>
          <a:bodyPr/>
          <a:lstStyle/>
          <a:p>
            <a:pPr eaLnBrk="1" hangingPunct="1">
              <a:buFont typeface="Wingdings 2" pitchFamily="18" charset="2"/>
              <a:buNone/>
            </a:pPr>
            <a:r>
              <a:rPr lang="en-US" sz="1600" smtClean="0"/>
              <a:t>“There’s too much work to do and not enough time. I’ve got school, homework, job, friends, parties and family on top of everything else. I’m totally stressed out! Help!”</a:t>
            </a:r>
          </a:p>
          <a:p>
            <a:pPr eaLnBrk="1" hangingPunct="1">
              <a:buFont typeface="Wingdings 2" pitchFamily="18" charset="2"/>
              <a:buNone/>
            </a:pPr>
            <a:endParaRPr lang="en-US" sz="1600" smtClean="0"/>
          </a:p>
          <a:p>
            <a:pPr eaLnBrk="1" hangingPunct="1">
              <a:buFont typeface="Wingdings 2" pitchFamily="18" charset="2"/>
              <a:buNone/>
            </a:pPr>
            <a:r>
              <a:rPr lang="en-US" sz="1600" smtClean="0"/>
              <a:t>“How can I feel good about myself when I don’t match up? Everywhere I look I am reminded that someone else is smarter, or prettier, or more popular. I can’t help but think, ‘If I only had her hair, her clothes, her personality, her boyfriend, then I’d be happy.”</a:t>
            </a:r>
          </a:p>
          <a:p>
            <a:pPr eaLnBrk="1" hangingPunct="1">
              <a:buFont typeface="Wingdings 2" pitchFamily="18" charset="2"/>
              <a:buNone/>
            </a:pPr>
            <a:endParaRPr lang="en-US" sz="1600" smtClean="0"/>
          </a:p>
          <a:p>
            <a:pPr eaLnBrk="1" hangingPunct="1">
              <a:buFont typeface="Wingdings 2" pitchFamily="18" charset="2"/>
              <a:buNone/>
            </a:pPr>
            <a:r>
              <a:rPr lang="en-US" sz="1600" smtClean="0"/>
              <a:t>“I feel like my life is out of control.”</a:t>
            </a:r>
          </a:p>
          <a:p>
            <a:pPr eaLnBrk="1" hangingPunct="1">
              <a:buFont typeface="Wingdings 2" pitchFamily="18" charset="2"/>
              <a:buNone/>
            </a:pPr>
            <a:endParaRPr lang="en-US" sz="1600" smtClean="0"/>
          </a:p>
          <a:p>
            <a:pPr eaLnBrk="1" hangingPunct="1">
              <a:buFont typeface="Wingdings 2" pitchFamily="18" charset="2"/>
              <a:buNone/>
            </a:pPr>
            <a:r>
              <a:rPr lang="en-US" sz="1600" smtClean="0"/>
              <a:t>“My family is a disaster. If I could only get my parents off my back I might be abler to live my life. It seems they’re constantly nagging, and I can’t ever seem to satisfy them.”</a:t>
            </a:r>
          </a:p>
          <a:p>
            <a:pPr eaLnBrk="1" hangingPunct="1">
              <a:buFont typeface="Wingdings 2" pitchFamily="18" charset="2"/>
              <a:buNone/>
            </a:pPr>
            <a:endParaRPr lang="en-US" sz="1600" smtClean="0"/>
          </a:p>
          <a:p>
            <a:pPr eaLnBrk="1" hangingPunct="1">
              <a:buFont typeface="Wingdings 2" pitchFamily="18" charset="2"/>
              <a:buNone/>
            </a:pPr>
            <a:r>
              <a:rPr lang="en-US" sz="1600" smtClean="0"/>
              <a:t>“I’m moody and get depressed often and I don’t know what to do about it”</a:t>
            </a:r>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676400" y="14478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0484" name="TextBox 18"/>
          <p:cNvSpPr txBox="1">
            <a:spLocks noChangeArrowheads="1"/>
          </p:cNvSpPr>
          <p:nvPr/>
        </p:nvSpPr>
        <p:spPr bwMode="auto">
          <a:xfrm>
            <a:off x="3886200" y="3657600"/>
            <a:ext cx="1295400" cy="646113"/>
          </a:xfrm>
          <a:prstGeom prst="rect">
            <a:avLst/>
          </a:prstGeom>
          <a:noFill/>
          <a:ln w="9525">
            <a:noFill/>
            <a:miter lim="800000"/>
            <a:headEnd/>
            <a:tailEnd/>
          </a:ln>
        </p:spPr>
        <p:txBody>
          <a:bodyPr>
            <a:spAutoFit/>
          </a:bodyPr>
          <a:lstStyle/>
          <a:p>
            <a:pPr algn="ctr"/>
            <a:r>
              <a:rPr lang="en-US">
                <a:latin typeface="Constantia" pitchFamily="18" charset="0"/>
              </a:rPr>
              <a:t>Defective Teens</a:t>
            </a:r>
          </a:p>
        </p:txBody>
      </p:sp>
      <p:sp>
        <p:nvSpPr>
          <p:cNvPr id="20485" name="TextBox 13"/>
          <p:cNvSpPr txBox="1">
            <a:spLocks noChangeArrowheads="1"/>
          </p:cNvSpPr>
          <p:nvPr/>
        </p:nvSpPr>
        <p:spPr bwMode="auto">
          <a:xfrm>
            <a:off x="457200" y="1828800"/>
            <a:ext cx="1524000" cy="461963"/>
          </a:xfrm>
          <a:prstGeom prst="rect">
            <a:avLst/>
          </a:prstGeom>
          <a:noFill/>
          <a:ln w="9525">
            <a:noFill/>
            <a:miter lim="800000"/>
            <a:headEnd/>
            <a:tailEnd/>
          </a:ln>
        </p:spPr>
        <p:txBody>
          <a:bodyPr>
            <a:spAutoFit/>
          </a:bodyPr>
          <a:lstStyle/>
          <a:p>
            <a:r>
              <a:rPr lang="en-US" sz="2400">
                <a:latin typeface="Constantia" pitchFamily="18" charset="0"/>
              </a:rPr>
              <a:t>5 minutes</a:t>
            </a: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676400" y="13716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TextBox 9"/>
          <p:cNvSpPr txBox="1">
            <a:spLocks noChangeArrowheads="1"/>
          </p:cNvSpPr>
          <p:nvPr/>
        </p:nvSpPr>
        <p:spPr bwMode="auto">
          <a:xfrm>
            <a:off x="4191000" y="1676400"/>
            <a:ext cx="1295400" cy="400050"/>
          </a:xfrm>
          <a:prstGeom prst="rect">
            <a:avLst/>
          </a:prstGeom>
          <a:noFill/>
          <a:ln w="9525">
            <a:noFill/>
            <a:miter lim="800000"/>
            <a:headEnd/>
            <a:tailEnd/>
          </a:ln>
        </p:spPr>
        <p:txBody>
          <a:bodyPr>
            <a:spAutoFit/>
          </a:bodyPr>
          <a:lstStyle/>
          <a:p>
            <a:r>
              <a:rPr lang="en-US" sz="2000" b="1">
                <a:solidFill>
                  <a:srgbClr val="FFFF00"/>
                </a:solidFill>
                <a:latin typeface="Constantia" pitchFamily="18" charset="0"/>
              </a:rPr>
              <a:t>React</a:t>
            </a:r>
          </a:p>
        </p:txBody>
      </p:sp>
      <p:sp>
        <p:nvSpPr>
          <p:cNvPr id="12" name="TextBox 11"/>
          <p:cNvSpPr txBox="1">
            <a:spLocks noChangeArrowheads="1"/>
          </p:cNvSpPr>
          <p:nvPr/>
        </p:nvSpPr>
        <p:spPr bwMode="auto">
          <a:xfrm>
            <a:off x="5029200" y="2362200"/>
            <a:ext cx="1752600" cy="646113"/>
          </a:xfrm>
          <a:prstGeom prst="rect">
            <a:avLst/>
          </a:prstGeom>
          <a:noFill/>
          <a:ln w="9525">
            <a:noFill/>
            <a:miter lim="800000"/>
            <a:headEnd/>
            <a:tailEnd/>
          </a:ln>
        </p:spPr>
        <p:txBody>
          <a:bodyPr>
            <a:spAutoFit/>
          </a:bodyPr>
          <a:lstStyle/>
          <a:p>
            <a:pPr algn="ctr"/>
            <a:r>
              <a:rPr lang="en-US" b="1">
                <a:solidFill>
                  <a:srgbClr val="FF99FF"/>
                </a:solidFill>
                <a:latin typeface="Constantia" pitchFamily="18" charset="0"/>
              </a:rPr>
              <a:t>Begin with no end in mind</a:t>
            </a:r>
          </a:p>
        </p:txBody>
      </p:sp>
      <p:sp>
        <p:nvSpPr>
          <p:cNvPr id="13" name="TextBox 12"/>
          <p:cNvSpPr txBox="1"/>
          <p:nvPr/>
        </p:nvSpPr>
        <p:spPr>
          <a:xfrm>
            <a:off x="5715000" y="32004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bg2">
                    <a:lumMod val="75000"/>
                  </a:schemeClr>
                </a:solidFill>
                <a:latin typeface="+mn-lt"/>
              </a:rPr>
              <a:t>Put first things last</a:t>
            </a:r>
          </a:p>
        </p:txBody>
      </p:sp>
      <p:sp>
        <p:nvSpPr>
          <p:cNvPr id="15" name="TextBox 14"/>
          <p:cNvSpPr txBox="1"/>
          <p:nvPr/>
        </p:nvSpPr>
        <p:spPr>
          <a:xfrm>
            <a:off x="5410200" y="44196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accent6">
                    <a:lumMod val="20000"/>
                    <a:lumOff val="80000"/>
                  </a:schemeClr>
                </a:solidFill>
                <a:latin typeface="+mn-lt"/>
              </a:rPr>
              <a:t>Think Win-Lose</a:t>
            </a:r>
          </a:p>
        </p:txBody>
      </p:sp>
      <p:sp>
        <p:nvSpPr>
          <p:cNvPr id="16" name="TextBox 15"/>
          <p:cNvSpPr txBox="1">
            <a:spLocks noChangeArrowheads="1"/>
          </p:cNvSpPr>
          <p:nvPr/>
        </p:nvSpPr>
        <p:spPr bwMode="auto">
          <a:xfrm>
            <a:off x="3505200" y="5029200"/>
            <a:ext cx="1905000" cy="1200150"/>
          </a:xfrm>
          <a:prstGeom prst="rect">
            <a:avLst/>
          </a:prstGeom>
          <a:noFill/>
          <a:ln w="9525">
            <a:noFill/>
            <a:miter lim="800000"/>
            <a:headEnd/>
            <a:tailEnd/>
          </a:ln>
        </p:spPr>
        <p:txBody>
          <a:bodyPr>
            <a:spAutoFit/>
          </a:bodyPr>
          <a:lstStyle/>
          <a:p>
            <a:pPr algn="ctr"/>
            <a:r>
              <a:rPr lang="en-US" b="1">
                <a:solidFill>
                  <a:srgbClr val="FF9900"/>
                </a:solidFill>
                <a:latin typeface="Constantia" pitchFamily="18" charset="0"/>
              </a:rPr>
              <a:t>Seek first to talk, then pretend to listen</a:t>
            </a:r>
          </a:p>
        </p:txBody>
      </p:sp>
      <p:sp>
        <p:nvSpPr>
          <p:cNvPr id="17" name="TextBox 16"/>
          <p:cNvSpPr txBox="1"/>
          <p:nvPr/>
        </p:nvSpPr>
        <p:spPr>
          <a:xfrm>
            <a:off x="1828800" y="3962400"/>
            <a:ext cx="1752600" cy="646113"/>
          </a:xfrm>
          <a:prstGeom prst="rect">
            <a:avLst/>
          </a:prstGeom>
          <a:noFill/>
        </p:spPr>
        <p:txBody>
          <a:bodyPr>
            <a:spAutoFit/>
          </a:bodyPr>
          <a:lstStyle/>
          <a:p>
            <a:pPr algn="ctr" fontAlgn="auto">
              <a:spcBef>
                <a:spcPts val="0"/>
              </a:spcBef>
              <a:spcAft>
                <a:spcPts val="0"/>
              </a:spcAft>
              <a:defRPr/>
            </a:pPr>
            <a:r>
              <a:rPr lang="en-US" b="1" dirty="0">
                <a:solidFill>
                  <a:schemeClr val="bg1">
                    <a:lumMod val="85000"/>
                  </a:schemeClr>
                </a:solidFill>
                <a:latin typeface="+mn-lt"/>
              </a:rPr>
              <a:t>Don’t Cooperate</a:t>
            </a:r>
          </a:p>
        </p:txBody>
      </p:sp>
      <p:sp>
        <p:nvSpPr>
          <p:cNvPr id="18" name="TextBox 17"/>
          <p:cNvSpPr txBox="1">
            <a:spLocks noChangeArrowheads="1"/>
          </p:cNvSpPr>
          <p:nvPr/>
        </p:nvSpPr>
        <p:spPr bwMode="auto">
          <a:xfrm>
            <a:off x="2286000" y="2667000"/>
            <a:ext cx="1752600" cy="646113"/>
          </a:xfrm>
          <a:prstGeom prst="rect">
            <a:avLst/>
          </a:prstGeom>
          <a:noFill/>
          <a:ln w="9525">
            <a:noFill/>
            <a:miter lim="800000"/>
            <a:headEnd/>
            <a:tailEnd/>
          </a:ln>
        </p:spPr>
        <p:txBody>
          <a:bodyPr>
            <a:spAutoFit/>
          </a:bodyPr>
          <a:lstStyle/>
          <a:p>
            <a:pPr algn="ctr"/>
            <a:r>
              <a:rPr lang="en-US" b="1">
                <a:solidFill>
                  <a:srgbClr val="CC9900"/>
                </a:solidFill>
                <a:latin typeface="Constantia" pitchFamily="18" charset="0"/>
              </a:rPr>
              <a:t>Wear Yourself Out</a:t>
            </a:r>
          </a:p>
        </p:txBody>
      </p:sp>
      <p:sp>
        <p:nvSpPr>
          <p:cNvPr id="22539" name="TextBox 18"/>
          <p:cNvSpPr txBox="1">
            <a:spLocks noChangeArrowheads="1"/>
          </p:cNvSpPr>
          <p:nvPr/>
        </p:nvSpPr>
        <p:spPr bwMode="auto">
          <a:xfrm>
            <a:off x="3886200" y="3657600"/>
            <a:ext cx="1295400" cy="646113"/>
          </a:xfrm>
          <a:prstGeom prst="rect">
            <a:avLst/>
          </a:prstGeom>
          <a:noFill/>
          <a:ln w="9525">
            <a:noFill/>
            <a:miter lim="800000"/>
            <a:headEnd/>
            <a:tailEnd/>
          </a:ln>
        </p:spPr>
        <p:txBody>
          <a:bodyPr>
            <a:spAutoFit/>
          </a:bodyPr>
          <a:lstStyle/>
          <a:p>
            <a:pPr algn="ctr"/>
            <a:r>
              <a:rPr lang="en-US">
                <a:latin typeface="Constantia" pitchFamily="18" charset="0"/>
              </a:rPr>
              <a:t>Defective Teens</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3" nodeType="clickEffect">
                                  <p:stCondLst>
                                    <p:cond delay="0"/>
                                  </p:stCondLst>
                                  <p:childTnLst>
                                    <p:animRot by="21600000">
                                      <p:cBhvr>
                                        <p:cTn id="6" dur="2000" fill="hold"/>
                                        <p:tgtEl>
                                          <p:spTgt spid="1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1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1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6"/>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17"/>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18"/>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3"/>
      <p:bldP spid="12" grpId="0"/>
      <p:bldP spid="13"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152400"/>
            <a:ext cx="7467600" cy="1143000"/>
          </a:xfrm>
        </p:spPr>
        <p:txBody>
          <a:bodyPr/>
          <a:lstStyle/>
          <a:p>
            <a:pPr algn="ctr" eaLnBrk="1" hangingPunct="1"/>
            <a:r>
              <a:rPr lang="en-US" smtClean="0"/>
              <a:t>7 Habits of </a:t>
            </a:r>
            <a:r>
              <a:rPr lang="en-US" b="1" u="sng" smtClean="0"/>
              <a:t>Defective</a:t>
            </a:r>
            <a:r>
              <a:rPr lang="en-US" smtClean="0"/>
              <a:t> Teens</a:t>
            </a:r>
          </a:p>
        </p:txBody>
      </p:sp>
      <p:sp>
        <p:nvSpPr>
          <p:cNvPr id="6" name="Oval 5"/>
          <p:cNvSpPr/>
          <p:nvPr/>
        </p:nvSpPr>
        <p:spPr>
          <a:xfrm>
            <a:off x="1752600" y="1447800"/>
            <a:ext cx="6019800" cy="510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657600" y="3276600"/>
            <a:ext cx="179705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4580" name="TextBox 9"/>
          <p:cNvSpPr txBox="1">
            <a:spLocks noChangeArrowheads="1"/>
          </p:cNvSpPr>
          <p:nvPr/>
        </p:nvSpPr>
        <p:spPr bwMode="auto">
          <a:xfrm>
            <a:off x="4114800" y="3886200"/>
            <a:ext cx="990600" cy="400050"/>
          </a:xfrm>
          <a:prstGeom prst="rect">
            <a:avLst/>
          </a:prstGeom>
          <a:noFill/>
          <a:ln w="9525">
            <a:noFill/>
            <a:miter lim="800000"/>
            <a:headEnd/>
            <a:tailEnd/>
          </a:ln>
        </p:spPr>
        <p:txBody>
          <a:bodyPr>
            <a:spAutoFit/>
          </a:bodyPr>
          <a:lstStyle/>
          <a:p>
            <a:r>
              <a:rPr lang="en-US" sz="2000" b="1">
                <a:latin typeface="Constantia" pitchFamily="18" charset="0"/>
              </a:rPr>
              <a:t>React</a:t>
            </a:r>
          </a:p>
        </p:txBody>
      </p:sp>
      <p:sp>
        <p:nvSpPr>
          <p:cNvPr id="14" name="TextBox 13"/>
          <p:cNvSpPr txBox="1">
            <a:spLocks noChangeArrowheads="1"/>
          </p:cNvSpPr>
          <p:nvPr/>
        </p:nvSpPr>
        <p:spPr bwMode="auto">
          <a:xfrm>
            <a:off x="2895600" y="2133600"/>
            <a:ext cx="4114800" cy="923925"/>
          </a:xfrm>
          <a:prstGeom prst="rect">
            <a:avLst/>
          </a:prstGeom>
          <a:noFill/>
          <a:ln w="9525">
            <a:noFill/>
            <a:miter lim="800000"/>
            <a:headEnd/>
            <a:tailEnd/>
          </a:ln>
        </p:spPr>
        <p:txBody>
          <a:bodyPr>
            <a:spAutoFit/>
          </a:bodyPr>
          <a:lstStyle/>
          <a:p>
            <a:pPr algn="ctr"/>
            <a:r>
              <a:rPr lang="en-US">
                <a:solidFill>
                  <a:srgbClr val="FFFF00"/>
                </a:solidFill>
                <a:latin typeface="Constantia" pitchFamily="18" charset="0"/>
              </a:rPr>
              <a:t>Blame all problems on parents, teachers, neighborhood, boy/girlfriend, government, or SOMEBODY else</a:t>
            </a:r>
          </a:p>
        </p:txBody>
      </p:sp>
      <p:sp>
        <p:nvSpPr>
          <p:cNvPr id="19" name="TextBox 18"/>
          <p:cNvSpPr txBox="1">
            <a:spLocks noChangeArrowheads="1"/>
          </p:cNvSpPr>
          <p:nvPr/>
        </p:nvSpPr>
        <p:spPr bwMode="auto">
          <a:xfrm>
            <a:off x="3352800" y="5029200"/>
            <a:ext cx="3200400" cy="923925"/>
          </a:xfrm>
          <a:prstGeom prst="rect">
            <a:avLst/>
          </a:prstGeom>
          <a:noFill/>
          <a:ln w="9525">
            <a:noFill/>
            <a:miter lim="800000"/>
            <a:headEnd/>
            <a:tailEnd/>
          </a:ln>
        </p:spPr>
        <p:txBody>
          <a:bodyPr>
            <a:spAutoFit/>
          </a:bodyPr>
          <a:lstStyle/>
          <a:p>
            <a:pPr algn="ctr"/>
            <a:r>
              <a:rPr lang="en-US">
                <a:solidFill>
                  <a:srgbClr val="FFFF00"/>
                </a:solidFill>
                <a:latin typeface="Constantia" pitchFamily="18" charset="0"/>
              </a:rPr>
              <a:t>Be a victim – take NO RESPONSIBILITY for your own life</a:t>
            </a:r>
          </a:p>
        </p:txBody>
      </p:sp>
      <p:sp>
        <p:nvSpPr>
          <p:cNvPr id="20" name="TextBox 19"/>
          <p:cNvSpPr txBox="1">
            <a:spLocks noChangeArrowheads="1"/>
          </p:cNvSpPr>
          <p:nvPr/>
        </p:nvSpPr>
        <p:spPr bwMode="auto">
          <a:xfrm>
            <a:off x="5562600" y="3657600"/>
            <a:ext cx="2057400" cy="369888"/>
          </a:xfrm>
          <a:prstGeom prst="rect">
            <a:avLst/>
          </a:prstGeom>
          <a:noFill/>
          <a:ln w="9525">
            <a:noFill/>
            <a:miter lim="800000"/>
            <a:headEnd/>
            <a:tailEnd/>
          </a:ln>
        </p:spPr>
        <p:txBody>
          <a:bodyPr>
            <a:spAutoFit/>
          </a:bodyPr>
          <a:lstStyle/>
          <a:p>
            <a:pPr algn="ctr"/>
            <a:r>
              <a:rPr lang="en-US">
                <a:solidFill>
                  <a:srgbClr val="FFFF00"/>
                </a:solidFill>
                <a:latin typeface="Constantia" pitchFamily="18" charset="0"/>
              </a:rPr>
              <a:t>Act like an animal</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1759</TotalTime>
  <Words>2477</Words>
  <Application>Microsoft Office PowerPoint</Application>
  <PresentationFormat>On-screen Show (4:3)</PresentationFormat>
  <Paragraphs>291</Paragraphs>
  <Slides>47</Slides>
  <Notes>30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Who Am I? </vt:lpstr>
      <vt:lpstr>ASCA Standards</vt:lpstr>
      <vt:lpstr>6th Grade Standards</vt:lpstr>
      <vt:lpstr>PowerPoint Presentation</vt:lpstr>
      <vt:lpstr>I am Habit</vt:lpstr>
      <vt:lpstr>Do these sound familiar? </vt:lpstr>
      <vt:lpstr>7 Habits of Defective Teens</vt:lpstr>
      <vt:lpstr>7 Habits of Defective Teens</vt:lpstr>
      <vt:lpstr>7 Habits of Defective Teens</vt:lpstr>
      <vt:lpstr>7 Habits of Defective Teens</vt:lpstr>
      <vt:lpstr>7 Habits of Defective Teens</vt:lpstr>
      <vt:lpstr>7 Habits of Defective Teens</vt:lpstr>
      <vt:lpstr>7 Habits of Defective Teens</vt:lpstr>
      <vt:lpstr>7 Habits of Defective Teens</vt:lpstr>
      <vt:lpstr>7 Habits of Defective Teens</vt:lpstr>
      <vt:lpstr>Your Habits: Compare and Contrast your Good and Bad Habits</vt:lpstr>
      <vt:lpstr>PowerPoint Presentation</vt:lpstr>
      <vt:lpstr>7 Habits of Defective Teens</vt:lpstr>
      <vt:lpstr>PowerPoint Presentation</vt:lpstr>
      <vt:lpstr>7 Habits Can Help YOU!</vt:lpstr>
      <vt:lpstr>Paradigms and Principals </vt:lpstr>
      <vt:lpstr>Top 10 All Time Stupid Quotes</vt:lpstr>
      <vt:lpstr>And these are just as ridiculous!</vt:lpstr>
      <vt:lpstr>What is the common theme among all those quotes? </vt:lpstr>
      <vt:lpstr>PowerPoint Presentation</vt:lpstr>
      <vt:lpstr>PowerPoint Presentation</vt:lpstr>
      <vt:lpstr>PowerPoint Presentation</vt:lpstr>
      <vt:lpstr>PowerPoint Presentation</vt:lpstr>
      <vt:lpstr>Perceptions……..Paradigms</vt:lpstr>
      <vt:lpstr>If you believe….</vt:lpstr>
      <vt:lpstr>Positive Paradigms</vt:lpstr>
      <vt:lpstr>Paradigm Shift</vt:lpstr>
      <vt:lpstr>Fixing our Paradigms</vt:lpstr>
      <vt:lpstr>Improving our Paradigms</vt:lpstr>
      <vt:lpstr>PowerPoint Presentation</vt:lpstr>
      <vt:lpstr>“If you don’t take control of your life, don’t complain when others do.”  ~Beth Mende Conny</vt:lpstr>
      <vt:lpstr>Paradigms of Others</vt:lpstr>
      <vt:lpstr>Cookie Reflection</vt:lpstr>
      <vt:lpstr>PowerPoint Presentation</vt:lpstr>
      <vt:lpstr>Perceptions of Others at School </vt:lpstr>
      <vt:lpstr>If You Really Knew Me…</vt:lpstr>
      <vt:lpstr>Who are these people…really.</vt:lpstr>
      <vt:lpstr>Walk The Line</vt:lpstr>
      <vt:lpstr>Friendships</vt:lpstr>
      <vt:lpstr>Fixing Friend Problems </vt:lpstr>
      <vt:lpstr>What’s inside? </vt:lpstr>
      <vt:lpstr>Your Labels</vt:lpstr>
    </vt:vector>
  </TitlesOfParts>
  <Company>PESD92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 </dc:title>
  <dc:creator>MWillard</dc:creator>
  <cp:lastModifiedBy>Mindy Willard</cp:lastModifiedBy>
  <cp:revision>135</cp:revision>
  <dcterms:created xsi:type="dcterms:W3CDTF">2010-08-23T18:03:09Z</dcterms:created>
  <dcterms:modified xsi:type="dcterms:W3CDTF">2013-01-17T20:42:35Z</dcterms:modified>
</cp:coreProperties>
</file>