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0" r:id="rId3"/>
    <p:sldId id="281" r:id="rId4"/>
    <p:sldId id="257" r:id="rId5"/>
    <p:sldId id="258" r:id="rId6"/>
    <p:sldId id="259" r:id="rId7"/>
    <p:sldId id="261" r:id="rId8"/>
    <p:sldId id="260" r:id="rId9"/>
    <p:sldId id="262" r:id="rId10"/>
    <p:sldId id="263" r:id="rId11"/>
    <p:sldId id="265" r:id="rId12"/>
    <p:sldId id="264" r:id="rId13"/>
    <p:sldId id="266" r:id="rId14"/>
    <p:sldId id="267" r:id="rId15"/>
    <p:sldId id="268" r:id="rId16"/>
    <p:sldId id="269" r:id="rId17"/>
    <p:sldId id="272" r:id="rId18"/>
    <p:sldId id="273" r:id="rId19"/>
    <p:sldId id="274" r:id="rId20"/>
    <p:sldId id="275" r:id="rId21"/>
    <p:sldId id="276" r:id="rId22"/>
    <p:sldId id="279"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799"/>
    <a:srgbClr val="FF3300"/>
    <a:srgbClr val="F73BDC"/>
    <a:srgbClr val="E76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737402-AE87-46D4-BF16-8F321595E24C}" type="datetimeFigureOut">
              <a:rPr lang="en-US" smtClean="0"/>
              <a:pPr/>
              <a:t>5/9/2013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63006-D034-4E16-A110-F4589618EFB5}" type="slidenum">
              <a:rPr lang="en-US" smtClean="0"/>
              <a:pPr/>
              <a:t>‹#›</a:t>
            </a:fld>
            <a:endParaRPr lang="en-US"/>
          </a:p>
        </p:txBody>
      </p:sp>
    </p:spTree>
    <p:extLst>
      <p:ext uri="{BB962C8B-B14F-4D97-AF65-F5344CB8AC3E}">
        <p14:creationId xmlns:p14="http://schemas.microsoft.com/office/powerpoint/2010/main" val="131658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Crystal’s story on page 190, read story on page 193</a:t>
            </a:r>
            <a:endParaRPr lang="en-US" dirty="0"/>
          </a:p>
        </p:txBody>
      </p:sp>
      <p:sp>
        <p:nvSpPr>
          <p:cNvPr id="4" name="Slide Number Placeholder 3"/>
          <p:cNvSpPr>
            <a:spLocks noGrp="1"/>
          </p:cNvSpPr>
          <p:nvPr>
            <p:ph type="sldNum" sz="quarter" idx="10"/>
          </p:nvPr>
        </p:nvSpPr>
        <p:spPr/>
        <p:txBody>
          <a:bodyPr/>
          <a:lstStyle/>
          <a:p>
            <a:fld id="{31F63006-D034-4E16-A110-F4589618EFB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F63006-D034-4E16-A110-F4589618EFB5}"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Role Play – instruct</a:t>
            </a:r>
            <a:r>
              <a:rPr lang="en-US" baseline="0" dirty="0" smtClean="0"/>
              <a:t> students to do Getting to Synergy Worksheet</a:t>
            </a:r>
            <a:endParaRPr lang="en-US" dirty="0"/>
          </a:p>
        </p:txBody>
      </p:sp>
      <p:sp>
        <p:nvSpPr>
          <p:cNvPr id="4" name="Slide Number Placeholder 3"/>
          <p:cNvSpPr>
            <a:spLocks noGrp="1"/>
          </p:cNvSpPr>
          <p:nvPr>
            <p:ph type="sldNum" sz="quarter" idx="10"/>
          </p:nvPr>
        </p:nvSpPr>
        <p:spPr/>
        <p:txBody>
          <a:bodyPr/>
          <a:lstStyle/>
          <a:p>
            <a:fld id="{31F63006-D034-4E16-A110-F4589618EFB5}"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7DC67800-6AC5-4DE5-95CE-50A774E5DE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C67800-6AC5-4DE5-95CE-50A774E5DE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C67800-6AC5-4DE5-95CE-50A774E5DE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C67800-6AC5-4DE5-95CE-50A774E5DE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C67800-6AC5-4DE5-95CE-50A774E5DE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DC67800-6AC5-4DE5-95CE-50A774E5DE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DC67800-6AC5-4DE5-95CE-50A774E5DE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DC67800-6AC5-4DE5-95CE-50A774E5DE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DC67800-6AC5-4DE5-95CE-50A774E5DE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DC67800-6AC5-4DE5-95CE-50A774E5DE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411890-80CE-4555-AE83-8FF7A5A8BCC0}" type="datetimeFigureOut">
              <a:rPr lang="en-US" smtClean="0"/>
              <a:pPr/>
              <a:t>5/9/2013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DC67800-6AC5-4DE5-95CE-50A774E5DE81}"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C411890-80CE-4555-AE83-8FF7A5A8BCC0}" type="datetimeFigureOut">
              <a:rPr lang="en-US" smtClean="0"/>
              <a:pPr/>
              <a:t>5/9/2013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DC67800-6AC5-4DE5-95CE-50A774E5DE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Synergize</a:t>
            </a:r>
            <a:endParaRPr lang="en-US" sz="5400" dirty="0"/>
          </a:p>
        </p:txBody>
      </p:sp>
      <p:sp>
        <p:nvSpPr>
          <p:cNvPr id="3" name="Subtitle 2"/>
          <p:cNvSpPr>
            <a:spLocks noGrp="1"/>
          </p:cNvSpPr>
          <p:nvPr>
            <p:ph type="subTitle" idx="1"/>
          </p:nvPr>
        </p:nvSpPr>
        <p:spPr/>
        <p:txBody>
          <a:bodyPr>
            <a:normAutofit/>
          </a:bodyPr>
          <a:lstStyle/>
          <a:p>
            <a:r>
              <a:rPr lang="en-US" sz="3200" dirty="0" smtClean="0"/>
              <a:t>Habit 6</a:t>
            </a:r>
            <a:endParaRPr lang="en-US" sz="3200" dirty="0"/>
          </a:p>
        </p:txBody>
      </p:sp>
      <p:sp>
        <p:nvSpPr>
          <p:cNvPr id="4" name="TextBox 3"/>
          <p:cNvSpPr txBox="1"/>
          <p:nvPr/>
        </p:nvSpPr>
        <p:spPr>
          <a:xfrm>
            <a:off x="914400" y="685800"/>
            <a:ext cx="7391400" cy="1077218"/>
          </a:xfrm>
          <a:prstGeom prst="rect">
            <a:avLst/>
          </a:prstGeom>
          <a:noFill/>
        </p:spPr>
        <p:txBody>
          <a:bodyPr wrap="square" rtlCol="0">
            <a:spAutoFit/>
          </a:bodyPr>
          <a:lstStyle/>
          <a:p>
            <a:pPr algn="ctr"/>
            <a:r>
              <a:rPr lang="en-US" sz="3200" dirty="0" smtClean="0">
                <a:latin typeface="Blackadder ITC" pitchFamily="82" charset="0"/>
              </a:rPr>
              <a:t>“Alone we can do so little, together we can do so much.” </a:t>
            </a:r>
          </a:p>
          <a:p>
            <a:pPr algn="ctr"/>
            <a:r>
              <a:rPr lang="en-US" sz="3200" dirty="0" smtClean="0">
                <a:latin typeface="Blackadder ITC" pitchFamily="82" charset="0"/>
              </a:rPr>
              <a:t>~Helen Keller</a:t>
            </a:r>
            <a:endParaRPr lang="en-US" sz="3200" dirty="0">
              <a:latin typeface="Blackadder ITC" pitchFamily="82" charset="0"/>
            </a:endParaRPr>
          </a:p>
        </p:txBody>
      </p:sp>
      <p:pic>
        <p:nvPicPr>
          <p:cNvPr id="1026" name="Picture 2" descr="C:\Documents and Settings\Mindy\Local Settings\Temporary Internet Files\Content.IE5\Q68PGCRT\MP900430667[1].jpg"/>
          <p:cNvPicPr>
            <a:picLocks noChangeAspect="1" noChangeArrowheads="1"/>
          </p:cNvPicPr>
          <p:nvPr/>
        </p:nvPicPr>
        <p:blipFill>
          <a:blip r:embed="rId2" cstate="print"/>
          <a:srcRect/>
          <a:stretch>
            <a:fillRect/>
          </a:stretch>
        </p:blipFill>
        <p:spPr bwMode="auto">
          <a:xfrm>
            <a:off x="685800" y="2438400"/>
            <a:ext cx="3810000" cy="3810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Celebrator</a:t>
            </a:r>
            <a:endParaRPr lang="en-US" dirty="0"/>
          </a:p>
        </p:txBody>
      </p:sp>
      <p:sp>
        <p:nvSpPr>
          <p:cNvPr id="3" name="Content Placeholder 2"/>
          <p:cNvSpPr>
            <a:spLocks noGrp="1"/>
          </p:cNvSpPr>
          <p:nvPr>
            <p:ph idx="1"/>
          </p:nvPr>
        </p:nvSpPr>
        <p:spPr>
          <a:xfrm>
            <a:off x="3200400" y="530352"/>
            <a:ext cx="5486400" cy="4187952"/>
          </a:xfrm>
        </p:spPr>
        <p:txBody>
          <a:bodyPr>
            <a:normAutofit fontScale="77500" lnSpcReduction="20000"/>
          </a:bodyPr>
          <a:lstStyle/>
          <a:p>
            <a:r>
              <a:rPr lang="en-US" dirty="0" smtClean="0"/>
              <a:t>Value differences</a:t>
            </a:r>
          </a:p>
          <a:p>
            <a:pPr>
              <a:buNone/>
            </a:pPr>
            <a:endParaRPr lang="en-US" dirty="0" smtClean="0"/>
          </a:p>
          <a:p>
            <a:r>
              <a:rPr lang="en-US" dirty="0" smtClean="0"/>
              <a:t>Believe that two people who think differently can achieve more than two people who think alike. </a:t>
            </a:r>
          </a:p>
          <a:p>
            <a:pPr>
              <a:buNone/>
            </a:pPr>
            <a:endParaRPr lang="en-US" dirty="0" smtClean="0"/>
          </a:p>
          <a:p>
            <a:r>
              <a:rPr lang="en-US" dirty="0" smtClean="0"/>
              <a:t>Diversity=Creative Sparks=Opportunity</a:t>
            </a:r>
          </a:p>
          <a:p>
            <a:pPr>
              <a:buNone/>
            </a:pPr>
            <a:endParaRPr lang="en-US" dirty="0" smtClean="0"/>
          </a:p>
          <a:p>
            <a:r>
              <a:rPr lang="en-US" dirty="0" smtClean="0"/>
              <a:t>Celebrating differences doesn’t mean you agree with those differences, it means you value them. </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 y="685800"/>
            <a:ext cx="2724150" cy="4191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Intelligences</a:t>
            </a:r>
            <a:endParaRPr lang="en-US" dirty="0"/>
          </a:p>
        </p:txBody>
      </p:sp>
      <p:sp>
        <p:nvSpPr>
          <p:cNvPr id="3" name="Content Placeholder 2"/>
          <p:cNvSpPr>
            <a:spLocks noGrp="1"/>
          </p:cNvSpPr>
          <p:nvPr>
            <p:ph idx="1"/>
          </p:nvPr>
        </p:nvSpPr>
        <p:spPr/>
        <p:txBody>
          <a:bodyPr/>
          <a:lstStyle/>
          <a:p>
            <a:pPr>
              <a:buNone/>
            </a:pPr>
            <a:r>
              <a:rPr lang="en-US" dirty="0" smtClean="0">
                <a:latin typeface="Constantia" pitchFamily="18" charset="0"/>
              </a:rPr>
              <a:t>“We are all as different from one another on the inside of our heads as we appear to be different from one another on the outside of our heads.”</a:t>
            </a:r>
          </a:p>
          <a:p>
            <a:pPr>
              <a:buNone/>
            </a:pPr>
            <a:endParaRPr lang="en-US" dirty="0" smtClean="0">
              <a:latin typeface="Constantia" pitchFamily="18" charset="0"/>
            </a:endParaRPr>
          </a:p>
          <a:p>
            <a:pPr algn="ctr">
              <a:buNone/>
            </a:pPr>
            <a:r>
              <a:rPr lang="en-US" dirty="0" smtClean="0">
                <a:solidFill>
                  <a:srgbClr val="FF3300"/>
                </a:solidFill>
                <a:latin typeface="Constantia" pitchFamily="18" charset="0"/>
              </a:rPr>
              <a:t>We all LEARN differently</a:t>
            </a:r>
            <a:br>
              <a:rPr lang="en-US" dirty="0" smtClean="0">
                <a:solidFill>
                  <a:srgbClr val="FF3300"/>
                </a:solidFill>
                <a:latin typeface="Constantia" pitchFamily="18" charset="0"/>
              </a:rPr>
            </a:br>
            <a:r>
              <a:rPr lang="en-US" dirty="0" smtClean="0">
                <a:solidFill>
                  <a:srgbClr val="FF3300"/>
                </a:solidFill>
                <a:latin typeface="Constantia" pitchFamily="18" charset="0"/>
              </a:rPr>
              <a:t>We are all SMART!</a:t>
            </a:r>
            <a:endParaRPr lang="en-US" dirty="0">
              <a:solidFill>
                <a:srgbClr val="FF3300"/>
              </a:solidFill>
              <a:latin typeface="Constantia"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3505200" y="3505200"/>
            <a:ext cx="2514600" cy="168416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89448"/>
          </a:xfrm>
        </p:spPr>
        <p:txBody>
          <a:bodyPr>
            <a:normAutofit fontScale="77500" lnSpcReduction="20000"/>
          </a:bodyPr>
          <a:lstStyle/>
          <a:p>
            <a:r>
              <a:rPr lang="en-US" dirty="0" smtClean="0">
                <a:solidFill>
                  <a:srgbClr val="FF0000"/>
                </a:solidFill>
                <a:latin typeface="Constantia" pitchFamily="18" charset="0"/>
              </a:rPr>
              <a:t>Linguistic</a:t>
            </a:r>
            <a:r>
              <a:rPr lang="en-US" dirty="0" smtClean="0">
                <a:latin typeface="Constantia" pitchFamily="18" charset="0"/>
              </a:rPr>
              <a:t> – learn through reading, writing and telling stories</a:t>
            </a:r>
          </a:p>
          <a:p>
            <a:endParaRPr lang="en-US" dirty="0" smtClean="0">
              <a:latin typeface="Constantia" pitchFamily="18" charset="0"/>
            </a:endParaRPr>
          </a:p>
          <a:p>
            <a:r>
              <a:rPr lang="en-US" dirty="0" smtClean="0">
                <a:solidFill>
                  <a:schemeClr val="tx2">
                    <a:lumMod val="75000"/>
                  </a:schemeClr>
                </a:solidFill>
                <a:latin typeface="Constantia" pitchFamily="18" charset="0"/>
              </a:rPr>
              <a:t>Logical-Mathematical </a:t>
            </a:r>
            <a:r>
              <a:rPr lang="en-US" dirty="0" smtClean="0">
                <a:latin typeface="Constantia" pitchFamily="18" charset="0"/>
              </a:rPr>
              <a:t>– learn through logic, patterns, categories, relationships</a:t>
            </a:r>
          </a:p>
          <a:p>
            <a:endParaRPr lang="en-US" dirty="0" smtClean="0">
              <a:latin typeface="Constantia" pitchFamily="18" charset="0"/>
            </a:endParaRPr>
          </a:p>
          <a:p>
            <a:r>
              <a:rPr lang="en-US" dirty="0" smtClean="0">
                <a:solidFill>
                  <a:schemeClr val="accent5">
                    <a:lumMod val="75000"/>
                  </a:schemeClr>
                </a:solidFill>
                <a:latin typeface="Constantia" pitchFamily="18" charset="0"/>
              </a:rPr>
              <a:t>Bodily Kinesthetic </a:t>
            </a:r>
            <a:r>
              <a:rPr lang="en-US" dirty="0" smtClean="0">
                <a:latin typeface="Constantia" pitchFamily="18" charset="0"/>
              </a:rPr>
              <a:t>– learn through bodily sensations, touching</a:t>
            </a:r>
          </a:p>
          <a:p>
            <a:endParaRPr lang="en-US" dirty="0" smtClean="0">
              <a:latin typeface="Constantia" pitchFamily="18" charset="0"/>
            </a:endParaRPr>
          </a:p>
          <a:p>
            <a:r>
              <a:rPr lang="en-US" dirty="0" smtClean="0">
                <a:solidFill>
                  <a:srgbClr val="7030A0"/>
                </a:solidFill>
                <a:latin typeface="Constantia" pitchFamily="18" charset="0"/>
              </a:rPr>
              <a:t>Spatial</a:t>
            </a:r>
            <a:r>
              <a:rPr lang="en-US" dirty="0" smtClean="0">
                <a:latin typeface="Constantia" pitchFamily="18" charset="0"/>
              </a:rPr>
              <a:t> – learn through images and pictures</a:t>
            </a:r>
          </a:p>
          <a:p>
            <a:endParaRPr lang="en-US" dirty="0" smtClean="0">
              <a:latin typeface="Constantia" pitchFamily="18" charset="0"/>
            </a:endParaRPr>
          </a:p>
          <a:p>
            <a:r>
              <a:rPr lang="en-US" dirty="0" smtClean="0">
                <a:solidFill>
                  <a:srgbClr val="FF0000"/>
                </a:solidFill>
                <a:latin typeface="Constantia" pitchFamily="18" charset="0"/>
              </a:rPr>
              <a:t>Musical</a:t>
            </a:r>
            <a:r>
              <a:rPr lang="en-US" dirty="0" smtClean="0">
                <a:latin typeface="Constantia" pitchFamily="18" charset="0"/>
              </a:rPr>
              <a:t> – learn though rhythm</a:t>
            </a:r>
          </a:p>
          <a:p>
            <a:endParaRPr lang="en-US" dirty="0" smtClean="0">
              <a:latin typeface="Constantia" pitchFamily="18" charset="0"/>
            </a:endParaRPr>
          </a:p>
          <a:p>
            <a:r>
              <a:rPr lang="en-US" dirty="0" smtClean="0">
                <a:solidFill>
                  <a:srgbClr val="00B050"/>
                </a:solidFill>
                <a:latin typeface="Constantia" pitchFamily="18" charset="0"/>
              </a:rPr>
              <a:t>Interpersonal</a:t>
            </a:r>
            <a:r>
              <a:rPr lang="en-US" dirty="0" smtClean="0">
                <a:solidFill>
                  <a:schemeClr val="accent5"/>
                </a:solidFill>
                <a:latin typeface="Constantia" pitchFamily="18" charset="0"/>
              </a:rPr>
              <a:t> </a:t>
            </a:r>
            <a:r>
              <a:rPr lang="en-US" dirty="0" smtClean="0">
                <a:latin typeface="Constantia" pitchFamily="18" charset="0"/>
              </a:rPr>
              <a:t>– learn through interaction and communication with others</a:t>
            </a:r>
          </a:p>
          <a:p>
            <a:endParaRPr lang="en-US" dirty="0" smtClean="0">
              <a:latin typeface="Constantia" pitchFamily="18" charset="0"/>
            </a:endParaRPr>
          </a:p>
          <a:p>
            <a:r>
              <a:rPr lang="en-US" dirty="0" smtClean="0">
                <a:solidFill>
                  <a:schemeClr val="tx2"/>
                </a:solidFill>
                <a:latin typeface="Constantia" pitchFamily="18" charset="0"/>
              </a:rPr>
              <a:t>Intrapersonal</a:t>
            </a:r>
            <a:r>
              <a:rPr lang="en-US" dirty="0" smtClean="0">
                <a:latin typeface="Constantia" pitchFamily="18" charset="0"/>
              </a:rPr>
              <a:t> – learn through their own feelings. </a:t>
            </a:r>
            <a:endParaRPr lang="en-US" dirty="0">
              <a:latin typeface="Constantia" pitchFamily="18" charset="0"/>
            </a:endParaRPr>
          </a:p>
        </p:txBody>
      </p:sp>
      <p:sp>
        <p:nvSpPr>
          <p:cNvPr id="4" name="Title 1"/>
          <p:cNvSpPr>
            <a:spLocks noGrp="1"/>
          </p:cNvSpPr>
          <p:nvPr>
            <p:ph type="title"/>
          </p:nvPr>
        </p:nvSpPr>
        <p:spPr>
          <a:xfrm>
            <a:off x="457200" y="5715000"/>
            <a:ext cx="8183880" cy="624840"/>
          </a:xfrm>
        </p:spPr>
        <p:txBody>
          <a:bodyPr>
            <a:normAutofit fontScale="90000"/>
          </a:bodyPr>
          <a:lstStyle/>
          <a:p>
            <a:r>
              <a:rPr lang="en-US" dirty="0" smtClean="0"/>
              <a:t>How Smart Are You? </a:t>
            </a:r>
            <a:endParaRPr lang="en-US" dirty="0"/>
          </a:p>
        </p:txBody>
      </p:sp>
      <p:pic>
        <p:nvPicPr>
          <p:cNvPr id="7170" name="Picture 2" descr="C:\Documents and Settings\Mindy\Local Settings\Temporary Internet Files\Content.IE5\TWZNUI8C\MC900053284[1].wmf"/>
          <p:cNvPicPr>
            <a:picLocks noChangeAspect="1" noChangeArrowheads="1"/>
          </p:cNvPicPr>
          <p:nvPr/>
        </p:nvPicPr>
        <p:blipFill>
          <a:blip r:embed="rId2" cstate="print"/>
          <a:srcRect/>
          <a:stretch>
            <a:fillRect/>
          </a:stretch>
        </p:blipFill>
        <p:spPr bwMode="auto">
          <a:xfrm>
            <a:off x="6858000" y="4572000"/>
            <a:ext cx="1713586" cy="171724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Fruity Are you? </a:t>
            </a:r>
            <a:endParaRPr lang="en-US" dirty="0"/>
          </a:p>
        </p:txBody>
      </p:sp>
      <p:sp>
        <p:nvSpPr>
          <p:cNvPr id="3" name="Content Placeholder 2"/>
          <p:cNvSpPr>
            <a:spLocks noGrp="1"/>
          </p:cNvSpPr>
          <p:nvPr>
            <p:ph idx="1"/>
          </p:nvPr>
        </p:nvSpPr>
        <p:spPr/>
        <p:txBody>
          <a:bodyPr/>
          <a:lstStyle/>
          <a:p>
            <a:r>
              <a:rPr lang="en-US" dirty="0" smtClean="0">
                <a:latin typeface="Constantia" pitchFamily="18" charset="0"/>
              </a:rPr>
              <a:t>Read across each row and place a </a:t>
            </a:r>
            <a:r>
              <a:rPr lang="en-US" dirty="0" smtClean="0">
                <a:solidFill>
                  <a:srgbClr val="C00000"/>
                </a:solidFill>
                <a:latin typeface="Constantia" pitchFamily="18" charset="0"/>
              </a:rPr>
              <a:t>4 in the  blank that best describes you</a:t>
            </a:r>
            <a:r>
              <a:rPr lang="en-US" dirty="0" smtClean="0">
                <a:latin typeface="Constantia" pitchFamily="18" charset="0"/>
              </a:rPr>
              <a:t>. Now place a </a:t>
            </a:r>
            <a:r>
              <a:rPr lang="en-US" dirty="0" smtClean="0">
                <a:solidFill>
                  <a:srgbClr val="FF0000"/>
                </a:solidFill>
                <a:latin typeface="Constantia" pitchFamily="18" charset="0"/>
              </a:rPr>
              <a:t>3 in the blank for the second word that best describes you</a:t>
            </a:r>
            <a:r>
              <a:rPr lang="en-US" dirty="0" smtClean="0">
                <a:latin typeface="Constantia" pitchFamily="18" charset="0"/>
              </a:rPr>
              <a:t>. Do the same for the final words using a</a:t>
            </a:r>
            <a:r>
              <a:rPr lang="en-US" dirty="0" smtClean="0">
                <a:solidFill>
                  <a:schemeClr val="accent6">
                    <a:lumMod val="50000"/>
                  </a:schemeClr>
                </a:solidFill>
                <a:latin typeface="Constantia" pitchFamily="18" charset="0"/>
              </a:rPr>
              <a:t> 2 </a:t>
            </a:r>
            <a:r>
              <a:rPr lang="en-US" dirty="0" smtClean="0">
                <a:latin typeface="Constantia" pitchFamily="18" charset="0"/>
              </a:rPr>
              <a:t>and a </a:t>
            </a:r>
            <a:r>
              <a:rPr lang="en-US" dirty="0" smtClean="0">
                <a:solidFill>
                  <a:schemeClr val="accent1"/>
                </a:solidFill>
                <a:latin typeface="Constantia" pitchFamily="18" charset="0"/>
              </a:rPr>
              <a:t>1. </a:t>
            </a:r>
          </a:p>
          <a:p>
            <a:endParaRPr lang="en-US" dirty="0" smtClean="0">
              <a:latin typeface="Constantia" pitchFamily="18" charset="0"/>
            </a:endParaRPr>
          </a:p>
          <a:p>
            <a:r>
              <a:rPr lang="en-US" dirty="0" smtClean="0">
                <a:latin typeface="Constantia" pitchFamily="18" charset="0"/>
              </a:rPr>
              <a:t>Do this for each row. </a:t>
            </a:r>
            <a:endParaRPr lang="en-US" dirty="0">
              <a:latin typeface="Constant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530352"/>
            <a:ext cx="6934200" cy="5337048"/>
          </a:xfrm>
        </p:spPr>
        <p:txBody>
          <a:bodyPr>
            <a:noAutofit/>
          </a:bodyPr>
          <a:lstStyle/>
          <a:p>
            <a:pPr>
              <a:buNone/>
            </a:pPr>
            <a:r>
              <a:rPr lang="en-US" dirty="0" smtClean="0">
                <a:solidFill>
                  <a:srgbClr val="7030A0"/>
                </a:solidFill>
                <a:latin typeface="Constantia" pitchFamily="18" charset="0"/>
              </a:rPr>
              <a:t>If your highest score was in column 1, consider yourself a grape</a:t>
            </a:r>
          </a:p>
          <a:p>
            <a:endParaRPr lang="en-US" dirty="0" smtClean="0">
              <a:latin typeface="Constantia" pitchFamily="18" charset="0"/>
            </a:endParaRPr>
          </a:p>
          <a:p>
            <a:pPr>
              <a:buNone/>
            </a:pPr>
            <a:r>
              <a:rPr lang="en-US" dirty="0" smtClean="0">
                <a:solidFill>
                  <a:srgbClr val="FF0000"/>
                </a:solidFill>
                <a:latin typeface="Constantia" pitchFamily="18" charset="0"/>
              </a:rPr>
              <a:t>If your highest score was in column 2, consider yourself an orange. </a:t>
            </a:r>
          </a:p>
          <a:p>
            <a:endParaRPr lang="en-US" dirty="0" smtClean="0">
              <a:solidFill>
                <a:srgbClr val="FFC000"/>
              </a:solidFill>
              <a:latin typeface="Constantia" pitchFamily="18" charset="0"/>
            </a:endParaRPr>
          </a:p>
          <a:p>
            <a:pPr>
              <a:buNone/>
            </a:pPr>
            <a:r>
              <a:rPr lang="en-US" dirty="0" smtClean="0">
                <a:solidFill>
                  <a:srgbClr val="FFC000"/>
                </a:solidFill>
                <a:latin typeface="Constantia" pitchFamily="18" charset="0"/>
              </a:rPr>
              <a:t>If your highest score was in column 3, consider yourself a banana. </a:t>
            </a:r>
          </a:p>
          <a:p>
            <a:endParaRPr lang="en-US" dirty="0" smtClean="0">
              <a:latin typeface="Constantia" pitchFamily="18" charset="0"/>
            </a:endParaRPr>
          </a:p>
          <a:p>
            <a:pPr>
              <a:buNone/>
            </a:pPr>
            <a:r>
              <a:rPr lang="en-US" dirty="0" smtClean="0">
                <a:solidFill>
                  <a:srgbClr val="92D050"/>
                </a:solidFill>
                <a:latin typeface="Constantia" pitchFamily="18" charset="0"/>
              </a:rPr>
              <a:t>If your highest score was in column 4, consider yourself a melon. </a:t>
            </a:r>
            <a:endParaRPr lang="en-US" dirty="0">
              <a:solidFill>
                <a:srgbClr val="92D050"/>
              </a:solidFill>
              <a:latin typeface="Constantia" pitchFamily="18" charset="0"/>
            </a:endParaRPr>
          </a:p>
        </p:txBody>
      </p:sp>
      <p:pic>
        <p:nvPicPr>
          <p:cNvPr id="8194" name="Picture 2" descr="C:\Documents and Settings\Mindy\Local Settings\Temporary Internet Files\Content.IE5\ORS9PDMP\MC900413552[1].wmf"/>
          <p:cNvPicPr>
            <a:picLocks noChangeAspect="1" noChangeArrowheads="1"/>
          </p:cNvPicPr>
          <p:nvPr/>
        </p:nvPicPr>
        <p:blipFill>
          <a:blip r:embed="rId2" cstate="print"/>
          <a:srcRect/>
          <a:stretch>
            <a:fillRect/>
          </a:stretch>
        </p:blipFill>
        <p:spPr bwMode="auto">
          <a:xfrm>
            <a:off x="990600" y="609600"/>
            <a:ext cx="762000" cy="898900"/>
          </a:xfrm>
          <a:prstGeom prst="rect">
            <a:avLst/>
          </a:prstGeom>
          <a:noFill/>
        </p:spPr>
      </p:pic>
      <p:pic>
        <p:nvPicPr>
          <p:cNvPr id="8195" name="Picture 3" descr="C:\Documents and Settings\Mindy\Local Settings\Temporary Internet Files\Content.IE5\ORS9PDMP\MC900436894[1].png"/>
          <p:cNvPicPr>
            <a:picLocks noChangeAspect="1" noChangeArrowheads="1"/>
          </p:cNvPicPr>
          <p:nvPr/>
        </p:nvPicPr>
        <p:blipFill>
          <a:blip r:embed="rId3" cstate="print"/>
          <a:srcRect/>
          <a:stretch>
            <a:fillRect/>
          </a:stretch>
        </p:blipFill>
        <p:spPr bwMode="auto">
          <a:xfrm>
            <a:off x="838200" y="1981200"/>
            <a:ext cx="933450" cy="933450"/>
          </a:xfrm>
          <a:prstGeom prst="rect">
            <a:avLst/>
          </a:prstGeom>
          <a:noFill/>
        </p:spPr>
      </p:pic>
      <p:pic>
        <p:nvPicPr>
          <p:cNvPr id="8196" name="Picture 4" descr="C:\Documents and Settings\Mindy\Local Settings\Temporary Internet Files\Content.IE5\C03407L2\MC900441718[1].png"/>
          <p:cNvPicPr>
            <a:picLocks noChangeAspect="1" noChangeArrowheads="1"/>
          </p:cNvPicPr>
          <p:nvPr/>
        </p:nvPicPr>
        <p:blipFill>
          <a:blip r:embed="rId4" cstate="print"/>
          <a:srcRect/>
          <a:stretch>
            <a:fillRect/>
          </a:stretch>
        </p:blipFill>
        <p:spPr bwMode="auto">
          <a:xfrm rot="15382378">
            <a:off x="728158" y="3166558"/>
            <a:ext cx="1143000" cy="1143000"/>
          </a:xfrm>
          <a:prstGeom prst="rect">
            <a:avLst/>
          </a:prstGeom>
          <a:noFill/>
        </p:spPr>
      </p:pic>
      <p:pic>
        <p:nvPicPr>
          <p:cNvPr id="8197" name="Picture 5" descr="C:\Documents and Settings\Mindy\Local Settings\Temporary Internet Files\Content.IE5\Q68PGCRT\MC900112790[1].wmf"/>
          <p:cNvPicPr>
            <a:picLocks noChangeAspect="1" noChangeArrowheads="1"/>
          </p:cNvPicPr>
          <p:nvPr/>
        </p:nvPicPr>
        <p:blipFill>
          <a:blip r:embed="rId5" cstate="print"/>
          <a:srcRect/>
          <a:stretch>
            <a:fillRect/>
          </a:stretch>
        </p:blipFill>
        <p:spPr bwMode="auto">
          <a:xfrm>
            <a:off x="685800" y="4724400"/>
            <a:ext cx="990600" cy="8505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Grapes</a:t>
            </a:r>
            <a:endParaRPr lang="en-US" dirty="0">
              <a:solidFill>
                <a:srgbClr val="7030A0"/>
              </a:solidFill>
            </a:endParaRPr>
          </a:p>
        </p:txBody>
      </p:sp>
      <p:sp>
        <p:nvSpPr>
          <p:cNvPr id="3" name="Content Placeholder 2"/>
          <p:cNvSpPr>
            <a:spLocks noGrp="1"/>
          </p:cNvSpPr>
          <p:nvPr>
            <p:ph idx="1"/>
          </p:nvPr>
        </p:nvSpPr>
        <p:spPr>
          <a:xfrm>
            <a:off x="502920" y="530352"/>
            <a:ext cx="4373880" cy="2670048"/>
          </a:xfrm>
        </p:spPr>
        <p:txBody>
          <a:bodyPr/>
          <a:lstStyle/>
          <a:p>
            <a:pPr>
              <a:buNone/>
            </a:pPr>
            <a:r>
              <a:rPr lang="en-US" sz="2000" dirty="0" smtClean="0">
                <a:solidFill>
                  <a:srgbClr val="7030A0"/>
                </a:solidFill>
                <a:latin typeface="Constantia" pitchFamily="18" charset="0"/>
              </a:rPr>
              <a:t>Natural Abilities Include:</a:t>
            </a:r>
          </a:p>
          <a:p>
            <a:pPr lvl="1"/>
            <a:r>
              <a:rPr lang="en-US" sz="1800" dirty="0" smtClean="0">
                <a:latin typeface="Constantia" pitchFamily="18" charset="0"/>
              </a:rPr>
              <a:t>Being reflective</a:t>
            </a:r>
          </a:p>
          <a:p>
            <a:pPr lvl="1"/>
            <a:r>
              <a:rPr lang="en-US" sz="1800" dirty="0" smtClean="0">
                <a:latin typeface="Constantia" pitchFamily="18" charset="0"/>
              </a:rPr>
              <a:t>Being sensitive</a:t>
            </a:r>
          </a:p>
          <a:p>
            <a:pPr lvl="1"/>
            <a:r>
              <a:rPr lang="en-US" sz="1800" dirty="0" smtClean="0">
                <a:latin typeface="Constantia" pitchFamily="18" charset="0"/>
              </a:rPr>
              <a:t>Being flexible</a:t>
            </a:r>
          </a:p>
          <a:p>
            <a:pPr lvl="1"/>
            <a:r>
              <a:rPr lang="en-US" sz="1800" dirty="0" smtClean="0">
                <a:latin typeface="Constantia" pitchFamily="18" charset="0"/>
              </a:rPr>
              <a:t>Being creative</a:t>
            </a:r>
          </a:p>
          <a:p>
            <a:pPr lvl="1"/>
            <a:r>
              <a:rPr lang="en-US" sz="1800" dirty="0" smtClean="0">
                <a:latin typeface="Constantia" pitchFamily="18" charset="0"/>
              </a:rPr>
              <a:t>Preference for working in groups</a:t>
            </a:r>
          </a:p>
          <a:p>
            <a:pPr lvl="1">
              <a:buNone/>
            </a:pPr>
            <a:endParaRPr lang="en-US" sz="1800" dirty="0" smtClean="0">
              <a:latin typeface="Constantia" pitchFamily="18" charset="0"/>
            </a:endParaRPr>
          </a:p>
          <a:p>
            <a:pPr lvl="1">
              <a:buNone/>
            </a:pPr>
            <a:endParaRPr lang="en-US" dirty="0" smtClean="0">
              <a:latin typeface="Constantia" pitchFamily="18" charset="0"/>
            </a:endParaRPr>
          </a:p>
        </p:txBody>
      </p:sp>
      <p:sp>
        <p:nvSpPr>
          <p:cNvPr id="4" name="Rectangle 3"/>
          <p:cNvSpPr/>
          <p:nvPr/>
        </p:nvSpPr>
        <p:spPr>
          <a:xfrm>
            <a:off x="609600" y="2895600"/>
            <a:ext cx="4191000" cy="2062103"/>
          </a:xfrm>
          <a:prstGeom prst="rect">
            <a:avLst/>
          </a:prstGeom>
        </p:spPr>
        <p:txBody>
          <a:bodyPr wrap="square">
            <a:spAutoFit/>
          </a:bodyPr>
          <a:lstStyle/>
          <a:p>
            <a:r>
              <a:rPr lang="en-US" sz="2000" dirty="0" smtClean="0">
                <a:solidFill>
                  <a:srgbClr val="7030A0"/>
                </a:solidFill>
                <a:latin typeface="Constantia" pitchFamily="18" charset="0"/>
              </a:rPr>
              <a:t>Grapes Learn Best When They:</a:t>
            </a:r>
          </a:p>
          <a:p>
            <a:pPr lvl="1">
              <a:buFont typeface="Arial" pitchFamily="34" charset="0"/>
              <a:buChar char="•"/>
            </a:pPr>
            <a:r>
              <a:rPr lang="en-US" dirty="0" smtClean="0">
                <a:latin typeface="Constantia" pitchFamily="18" charset="0"/>
              </a:rPr>
              <a:t> Can work and share with others</a:t>
            </a:r>
          </a:p>
          <a:p>
            <a:pPr lvl="1">
              <a:buFont typeface="Arial" pitchFamily="34" charset="0"/>
              <a:buChar char="•"/>
            </a:pPr>
            <a:r>
              <a:rPr lang="en-US" dirty="0" smtClean="0">
                <a:latin typeface="Constantia" pitchFamily="18" charset="0"/>
              </a:rPr>
              <a:t> Balance work with play</a:t>
            </a:r>
          </a:p>
          <a:p>
            <a:pPr lvl="1">
              <a:buFont typeface="Arial" pitchFamily="34" charset="0"/>
              <a:buChar char="•"/>
            </a:pPr>
            <a:r>
              <a:rPr lang="en-US" dirty="0" smtClean="0">
                <a:latin typeface="Constantia" pitchFamily="18" charset="0"/>
              </a:rPr>
              <a:t> Can communicate</a:t>
            </a:r>
          </a:p>
          <a:p>
            <a:pPr lvl="1">
              <a:buFont typeface="Arial" pitchFamily="34" charset="0"/>
              <a:buChar char="•"/>
            </a:pPr>
            <a:r>
              <a:rPr lang="en-US" dirty="0" smtClean="0">
                <a:latin typeface="Constantia" pitchFamily="18" charset="0"/>
              </a:rPr>
              <a:t> Are non competitive</a:t>
            </a:r>
          </a:p>
          <a:p>
            <a:pPr lvl="1">
              <a:buNone/>
            </a:pPr>
            <a:endParaRPr lang="en-US" dirty="0" smtClean="0">
              <a:latin typeface="Constantia" pitchFamily="18" charset="0"/>
            </a:endParaRPr>
          </a:p>
          <a:p>
            <a:pPr lvl="1">
              <a:buNone/>
            </a:pPr>
            <a:endParaRPr lang="en-US" dirty="0" smtClean="0">
              <a:latin typeface="Constantia" pitchFamily="18" charset="0"/>
            </a:endParaRPr>
          </a:p>
        </p:txBody>
      </p:sp>
      <p:sp>
        <p:nvSpPr>
          <p:cNvPr id="5" name="Content Placeholder 2"/>
          <p:cNvSpPr txBox="1">
            <a:spLocks/>
          </p:cNvSpPr>
          <p:nvPr/>
        </p:nvSpPr>
        <p:spPr>
          <a:xfrm>
            <a:off x="5105400" y="609600"/>
            <a:ext cx="3581400" cy="267004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lang="en-US" sz="2000" dirty="0" smtClean="0">
                <a:solidFill>
                  <a:srgbClr val="7030A0"/>
                </a:solidFill>
                <a:latin typeface="Constantia" pitchFamily="18" charset="0"/>
              </a:rPr>
              <a:t>Grapes may have trouble</a:t>
            </a:r>
            <a:endParaRPr kumimoji="0" lang="en-US" sz="2000" b="0" i="0" u="none" strike="noStrike" kern="1200" cap="none" spc="0" normalizeH="0" baseline="0" noProof="0" dirty="0" smtClean="0">
              <a:ln>
                <a:noFill/>
              </a:ln>
              <a:solidFill>
                <a:srgbClr val="7030A0"/>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Giving exact answers</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lang="en-US" dirty="0" smtClean="0">
                <a:latin typeface="Constantia" pitchFamily="18" charset="0"/>
              </a:rPr>
              <a:t>Focusing on one thing at a time</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Organizing</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2400" b="0" i="0" u="none" strike="noStrike" kern="1200" cap="none" spc="0" normalizeH="0" baseline="0" noProof="0" dirty="0" smtClean="0">
              <a:ln>
                <a:noFill/>
              </a:ln>
              <a:solidFill>
                <a:schemeClr val="tx1"/>
              </a:solidFill>
              <a:effectLst/>
              <a:uLnTx/>
              <a:uFillTx/>
              <a:latin typeface="Constantia" pitchFamily="18" charset="0"/>
            </a:endParaRPr>
          </a:p>
        </p:txBody>
      </p:sp>
      <p:sp>
        <p:nvSpPr>
          <p:cNvPr id="6" name="Content Placeholder 2"/>
          <p:cNvSpPr txBox="1">
            <a:spLocks/>
          </p:cNvSpPr>
          <p:nvPr/>
        </p:nvSpPr>
        <p:spPr>
          <a:xfrm>
            <a:off x="4267200" y="3505200"/>
            <a:ext cx="4343400" cy="267004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2000" b="0" i="0" u="none" strike="noStrike" kern="1200" cap="none" spc="0" normalizeH="0" baseline="0" noProof="0" dirty="0" smtClean="0">
                <a:ln>
                  <a:noFill/>
                </a:ln>
                <a:solidFill>
                  <a:srgbClr val="7030A0"/>
                </a:solidFill>
                <a:effectLst/>
                <a:uLnTx/>
                <a:uFillTx/>
                <a:latin typeface="Constantia" pitchFamily="18" charset="0"/>
              </a:rPr>
              <a:t>To expand</a:t>
            </a:r>
            <a:r>
              <a:rPr kumimoji="0" lang="en-US" sz="2000" b="0" i="0" u="none" strike="noStrike" kern="1200" cap="none" spc="0" normalizeH="0" noProof="0" dirty="0" smtClean="0">
                <a:ln>
                  <a:noFill/>
                </a:ln>
                <a:solidFill>
                  <a:srgbClr val="7030A0"/>
                </a:solidFill>
                <a:effectLst/>
                <a:uLnTx/>
                <a:uFillTx/>
                <a:latin typeface="Constantia" pitchFamily="18" charset="0"/>
              </a:rPr>
              <a:t> their style Grapes need to: </a:t>
            </a:r>
            <a:endParaRPr kumimoji="0" lang="en-US" sz="2000" b="0" i="0" u="none" strike="noStrike" kern="1200" cap="none" spc="0" normalizeH="0" baseline="0" noProof="0" dirty="0" smtClean="0">
              <a:ln>
                <a:noFill/>
              </a:ln>
              <a:solidFill>
                <a:srgbClr val="7030A0"/>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Pay more attention to details</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lang="en-US" dirty="0" smtClean="0">
                <a:latin typeface="Constantia" pitchFamily="18" charset="0"/>
              </a:rPr>
              <a:t>Not rush into things</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Be</a:t>
            </a:r>
            <a:r>
              <a:rPr kumimoji="0" lang="en-US" sz="1800" b="0" i="0" u="none" strike="noStrike" kern="1200" cap="none" spc="0" normalizeH="0" noProof="0" dirty="0" smtClean="0">
                <a:ln>
                  <a:noFill/>
                </a:ln>
                <a:solidFill>
                  <a:schemeClr val="tx1"/>
                </a:solidFill>
                <a:effectLst/>
                <a:uLnTx/>
                <a:uFillTx/>
                <a:latin typeface="Constantia" pitchFamily="18" charset="0"/>
              </a:rPr>
              <a:t> less emotional when making decisions</a:t>
            </a: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2400" b="0" i="0" u="none" strike="noStrike" kern="1200" cap="none" spc="0" normalizeH="0" baseline="0" noProof="0" dirty="0" smtClean="0">
              <a:ln>
                <a:noFill/>
              </a:ln>
              <a:solidFill>
                <a:schemeClr val="tx1"/>
              </a:solidFill>
              <a:effectLst/>
              <a:uLnTx/>
              <a:uFillTx/>
              <a:latin typeface="Constantia" pitchFamily="18" charset="0"/>
            </a:endParaRPr>
          </a:p>
        </p:txBody>
      </p:sp>
      <p:pic>
        <p:nvPicPr>
          <p:cNvPr id="7" name="Picture 2" descr="C:\Documents and Settings\Mindy\Local Settings\Temporary Internet Files\Content.IE5\ORS9PDMP\MC900413552[1].wmf"/>
          <p:cNvPicPr>
            <a:picLocks noChangeAspect="1" noChangeArrowheads="1"/>
          </p:cNvPicPr>
          <p:nvPr/>
        </p:nvPicPr>
        <p:blipFill>
          <a:blip r:embed="rId2" cstate="print"/>
          <a:srcRect/>
          <a:stretch>
            <a:fillRect/>
          </a:stretch>
        </p:blipFill>
        <p:spPr bwMode="auto">
          <a:xfrm>
            <a:off x="2819400" y="4800600"/>
            <a:ext cx="1227304" cy="1447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76719"/>
                </a:solidFill>
              </a:rPr>
              <a:t>Oranges</a:t>
            </a:r>
            <a:endParaRPr lang="en-US" dirty="0">
              <a:solidFill>
                <a:srgbClr val="E76719"/>
              </a:solidFill>
            </a:endParaRPr>
          </a:p>
        </p:txBody>
      </p:sp>
      <p:sp>
        <p:nvSpPr>
          <p:cNvPr id="3" name="Content Placeholder 2"/>
          <p:cNvSpPr>
            <a:spLocks noGrp="1"/>
          </p:cNvSpPr>
          <p:nvPr>
            <p:ph idx="1"/>
          </p:nvPr>
        </p:nvSpPr>
        <p:spPr>
          <a:xfrm>
            <a:off x="502920" y="530352"/>
            <a:ext cx="4373880" cy="2670048"/>
          </a:xfrm>
        </p:spPr>
        <p:txBody>
          <a:bodyPr/>
          <a:lstStyle/>
          <a:p>
            <a:pPr>
              <a:buNone/>
            </a:pPr>
            <a:r>
              <a:rPr lang="en-US" sz="2000" dirty="0" smtClean="0">
                <a:solidFill>
                  <a:srgbClr val="E76719"/>
                </a:solidFill>
                <a:latin typeface="Constantia" pitchFamily="18" charset="0"/>
              </a:rPr>
              <a:t>Natural Abilities Include:</a:t>
            </a:r>
          </a:p>
          <a:p>
            <a:pPr lvl="1"/>
            <a:r>
              <a:rPr lang="en-US" sz="1800" dirty="0" smtClean="0">
                <a:latin typeface="Constantia" pitchFamily="18" charset="0"/>
              </a:rPr>
              <a:t>Experimenting</a:t>
            </a:r>
          </a:p>
          <a:p>
            <a:pPr lvl="1"/>
            <a:r>
              <a:rPr lang="en-US" sz="1800" dirty="0" smtClean="0">
                <a:latin typeface="Constantia" pitchFamily="18" charset="0"/>
              </a:rPr>
              <a:t>Being independent</a:t>
            </a:r>
          </a:p>
          <a:p>
            <a:pPr lvl="1"/>
            <a:r>
              <a:rPr lang="en-US" sz="1800" dirty="0" smtClean="0">
                <a:latin typeface="Constantia" pitchFamily="18" charset="0"/>
              </a:rPr>
              <a:t>Being curious</a:t>
            </a:r>
          </a:p>
          <a:p>
            <a:pPr lvl="1"/>
            <a:r>
              <a:rPr lang="en-US" sz="1800" dirty="0" smtClean="0">
                <a:latin typeface="Constantia" pitchFamily="18" charset="0"/>
              </a:rPr>
              <a:t>Creating different approaches</a:t>
            </a:r>
          </a:p>
          <a:p>
            <a:pPr lvl="1"/>
            <a:r>
              <a:rPr lang="en-US" sz="1800" dirty="0" smtClean="0">
                <a:latin typeface="Constantia" pitchFamily="18" charset="0"/>
              </a:rPr>
              <a:t>Creating change</a:t>
            </a:r>
          </a:p>
          <a:p>
            <a:pPr lvl="1">
              <a:buNone/>
            </a:pPr>
            <a:endParaRPr lang="en-US" sz="1800" dirty="0" smtClean="0">
              <a:latin typeface="Constantia" pitchFamily="18" charset="0"/>
            </a:endParaRPr>
          </a:p>
          <a:p>
            <a:pPr lvl="1">
              <a:buNone/>
            </a:pPr>
            <a:endParaRPr lang="en-US" dirty="0" smtClean="0">
              <a:latin typeface="Constantia" pitchFamily="18" charset="0"/>
            </a:endParaRPr>
          </a:p>
        </p:txBody>
      </p:sp>
      <p:sp>
        <p:nvSpPr>
          <p:cNvPr id="4" name="Rectangle 3"/>
          <p:cNvSpPr/>
          <p:nvPr/>
        </p:nvSpPr>
        <p:spPr>
          <a:xfrm>
            <a:off x="609600" y="2895600"/>
            <a:ext cx="4191000" cy="2062103"/>
          </a:xfrm>
          <a:prstGeom prst="rect">
            <a:avLst/>
          </a:prstGeom>
        </p:spPr>
        <p:txBody>
          <a:bodyPr wrap="square">
            <a:spAutoFit/>
          </a:bodyPr>
          <a:lstStyle/>
          <a:p>
            <a:r>
              <a:rPr lang="en-US" sz="2000" dirty="0" smtClean="0">
                <a:solidFill>
                  <a:srgbClr val="E76719"/>
                </a:solidFill>
                <a:latin typeface="Constantia" pitchFamily="18" charset="0"/>
              </a:rPr>
              <a:t>Oranges Learn Best When They:</a:t>
            </a:r>
          </a:p>
          <a:p>
            <a:pPr lvl="1">
              <a:buFont typeface="Arial" pitchFamily="34" charset="0"/>
              <a:buChar char="•"/>
            </a:pPr>
            <a:r>
              <a:rPr lang="en-US" dirty="0" smtClean="0">
                <a:latin typeface="Constantia" pitchFamily="18" charset="0"/>
              </a:rPr>
              <a:t> Can use trial and error</a:t>
            </a:r>
          </a:p>
          <a:p>
            <a:pPr lvl="1">
              <a:buFont typeface="Arial" pitchFamily="34" charset="0"/>
              <a:buChar char="•"/>
            </a:pPr>
            <a:r>
              <a:rPr lang="en-US" dirty="0" smtClean="0">
                <a:latin typeface="Constantia" pitchFamily="18" charset="0"/>
              </a:rPr>
              <a:t> Produce real products</a:t>
            </a:r>
          </a:p>
          <a:p>
            <a:pPr lvl="1">
              <a:buFont typeface="Arial" pitchFamily="34" charset="0"/>
              <a:buChar char="•"/>
            </a:pPr>
            <a:r>
              <a:rPr lang="en-US" dirty="0" smtClean="0">
                <a:latin typeface="Constantia" pitchFamily="18" charset="0"/>
              </a:rPr>
              <a:t> Can compete</a:t>
            </a:r>
          </a:p>
          <a:p>
            <a:pPr lvl="1">
              <a:buFont typeface="Arial" pitchFamily="34" charset="0"/>
              <a:buChar char="•"/>
            </a:pPr>
            <a:r>
              <a:rPr lang="en-US" dirty="0" smtClean="0">
                <a:latin typeface="Constantia" pitchFamily="18" charset="0"/>
              </a:rPr>
              <a:t> Are self-directed</a:t>
            </a:r>
          </a:p>
          <a:p>
            <a:pPr lvl="1">
              <a:buNone/>
            </a:pPr>
            <a:endParaRPr lang="en-US" dirty="0" smtClean="0">
              <a:latin typeface="Constantia" pitchFamily="18" charset="0"/>
            </a:endParaRPr>
          </a:p>
          <a:p>
            <a:pPr lvl="1">
              <a:buNone/>
            </a:pPr>
            <a:endParaRPr lang="en-US" dirty="0" smtClean="0">
              <a:latin typeface="Constantia" pitchFamily="18" charset="0"/>
            </a:endParaRPr>
          </a:p>
        </p:txBody>
      </p:sp>
      <p:sp>
        <p:nvSpPr>
          <p:cNvPr id="5" name="Content Placeholder 2"/>
          <p:cNvSpPr txBox="1">
            <a:spLocks/>
          </p:cNvSpPr>
          <p:nvPr/>
        </p:nvSpPr>
        <p:spPr>
          <a:xfrm>
            <a:off x="5105400" y="609600"/>
            <a:ext cx="3581400" cy="267004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lang="en-US" sz="2000" dirty="0" smtClean="0">
                <a:solidFill>
                  <a:srgbClr val="E76719"/>
                </a:solidFill>
                <a:latin typeface="Constantia" pitchFamily="18" charset="0"/>
              </a:rPr>
              <a:t>Oranges may have trouble</a:t>
            </a:r>
            <a:endParaRPr kumimoji="0" lang="en-US" sz="2000" b="0" i="0" u="none" strike="noStrike" kern="1200" cap="none" spc="0" normalizeH="0" baseline="0" noProof="0" dirty="0" smtClean="0">
              <a:ln>
                <a:noFill/>
              </a:ln>
              <a:solidFill>
                <a:srgbClr val="E76719"/>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Meeting</a:t>
            </a:r>
            <a:r>
              <a:rPr kumimoji="0" lang="en-US" sz="1800" b="0" i="0" u="none" strike="noStrike" kern="1200" cap="none" spc="0" normalizeH="0" noProof="0" dirty="0" smtClean="0">
                <a:ln>
                  <a:noFill/>
                </a:ln>
                <a:solidFill>
                  <a:schemeClr val="tx1"/>
                </a:solidFill>
                <a:effectLst/>
                <a:uLnTx/>
                <a:uFillTx/>
                <a:latin typeface="Constantia" pitchFamily="18" charset="0"/>
              </a:rPr>
              <a:t> time limits</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lang="en-US" baseline="0" dirty="0" smtClean="0">
                <a:latin typeface="Constantia" pitchFamily="18" charset="0"/>
              </a:rPr>
              <a:t>Following</a:t>
            </a:r>
            <a:r>
              <a:rPr lang="en-US" dirty="0" smtClean="0">
                <a:latin typeface="Constantia" pitchFamily="18" charset="0"/>
              </a:rPr>
              <a:t> a lecture</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Having</a:t>
            </a:r>
            <a:r>
              <a:rPr kumimoji="0" lang="en-US" sz="1800" b="0" i="0" u="none" strike="noStrike" kern="1200" cap="none" spc="0" normalizeH="0" noProof="0" dirty="0" smtClean="0">
                <a:ln>
                  <a:noFill/>
                </a:ln>
                <a:solidFill>
                  <a:schemeClr val="tx1"/>
                </a:solidFill>
                <a:effectLst/>
                <a:uLnTx/>
                <a:uFillTx/>
                <a:latin typeface="Constantia" pitchFamily="18" charset="0"/>
              </a:rPr>
              <a:t> few options or choices</a:t>
            </a: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2400" b="0" i="0" u="none" strike="noStrike" kern="1200" cap="none" spc="0" normalizeH="0" baseline="0" noProof="0" dirty="0" smtClean="0">
              <a:ln>
                <a:noFill/>
              </a:ln>
              <a:solidFill>
                <a:schemeClr val="tx1"/>
              </a:solidFill>
              <a:effectLst/>
              <a:uLnTx/>
              <a:uFillTx/>
              <a:latin typeface="Constantia" pitchFamily="18" charset="0"/>
            </a:endParaRPr>
          </a:p>
        </p:txBody>
      </p:sp>
      <p:sp>
        <p:nvSpPr>
          <p:cNvPr id="6" name="Content Placeholder 2"/>
          <p:cNvSpPr txBox="1">
            <a:spLocks/>
          </p:cNvSpPr>
          <p:nvPr/>
        </p:nvSpPr>
        <p:spPr>
          <a:xfrm>
            <a:off x="4876800" y="2743200"/>
            <a:ext cx="3657600" cy="267004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2000" b="0" i="0" u="none" strike="noStrike" kern="1200" cap="none" spc="0" normalizeH="0" baseline="0" noProof="0" dirty="0" smtClean="0">
                <a:ln>
                  <a:noFill/>
                </a:ln>
                <a:solidFill>
                  <a:srgbClr val="E76719"/>
                </a:solidFill>
                <a:effectLst/>
                <a:uLnTx/>
                <a:uFillTx/>
                <a:latin typeface="Constantia" pitchFamily="18" charset="0"/>
              </a:rPr>
              <a:t>To expand</a:t>
            </a:r>
            <a:r>
              <a:rPr kumimoji="0" lang="en-US" sz="2000" b="0" i="0" u="none" strike="noStrike" kern="1200" cap="none" spc="0" normalizeH="0" noProof="0" dirty="0" smtClean="0">
                <a:ln>
                  <a:noFill/>
                </a:ln>
                <a:solidFill>
                  <a:srgbClr val="E76719"/>
                </a:solidFill>
                <a:effectLst/>
                <a:uLnTx/>
                <a:uFillTx/>
                <a:latin typeface="Constantia" pitchFamily="18" charset="0"/>
              </a:rPr>
              <a:t> their style Oranges need to: </a:t>
            </a:r>
            <a:endParaRPr kumimoji="0" lang="en-US" sz="2000" b="0" i="0" u="none" strike="noStrike" kern="1200" cap="none" spc="0" normalizeH="0" baseline="0" noProof="0" dirty="0" smtClean="0">
              <a:ln>
                <a:noFill/>
              </a:ln>
              <a:solidFill>
                <a:srgbClr val="E76719"/>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Delegate responsibility</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lang="en-US" dirty="0" smtClean="0">
                <a:latin typeface="Constantia" pitchFamily="18" charset="0"/>
              </a:rPr>
              <a:t>Be more accepting of others’ ideas</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Learn to prioritize</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2400" b="0" i="0" u="none" strike="noStrike" kern="1200" cap="none" spc="0" normalizeH="0" baseline="0" noProof="0" dirty="0" smtClean="0">
              <a:ln>
                <a:noFill/>
              </a:ln>
              <a:solidFill>
                <a:schemeClr val="tx1"/>
              </a:solidFill>
              <a:effectLst/>
              <a:uLnTx/>
              <a:uFillTx/>
              <a:latin typeface="Constantia" pitchFamily="18" charset="0"/>
            </a:endParaRPr>
          </a:p>
        </p:txBody>
      </p:sp>
      <p:pic>
        <p:nvPicPr>
          <p:cNvPr id="7" name="Picture 3" descr="C:\Documents and Settings\Mindy\Local Settings\Temporary Internet Files\Content.IE5\ORS9PDMP\MC900436894[1].png"/>
          <p:cNvPicPr>
            <a:picLocks noChangeAspect="1" noChangeArrowheads="1"/>
          </p:cNvPicPr>
          <p:nvPr/>
        </p:nvPicPr>
        <p:blipFill>
          <a:blip r:embed="rId2" cstate="print"/>
          <a:srcRect/>
          <a:stretch>
            <a:fillRect/>
          </a:stretch>
        </p:blipFill>
        <p:spPr bwMode="auto">
          <a:xfrm>
            <a:off x="3505200" y="4800600"/>
            <a:ext cx="1371600" cy="1371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Bananas</a:t>
            </a:r>
            <a:endParaRPr lang="en-US" dirty="0">
              <a:solidFill>
                <a:srgbClr val="FFC000"/>
              </a:solidFill>
            </a:endParaRPr>
          </a:p>
        </p:txBody>
      </p:sp>
      <p:sp>
        <p:nvSpPr>
          <p:cNvPr id="3" name="Content Placeholder 2"/>
          <p:cNvSpPr>
            <a:spLocks noGrp="1"/>
          </p:cNvSpPr>
          <p:nvPr>
            <p:ph idx="1"/>
          </p:nvPr>
        </p:nvSpPr>
        <p:spPr>
          <a:xfrm>
            <a:off x="502920" y="530352"/>
            <a:ext cx="4373880" cy="2670048"/>
          </a:xfrm>
        </p:spPr>
        <p:txBody>
          <a:bodyPr/>
          <a:lstStyle/>
          <a:p>
            <a:pPr>
              <a:buNone/>
            </a:pPr>
            <a:r>
              <a:rPr lang="en-US" sz="2000" b="1" dirty="0" smtClean="0">
                <a:solidFill>
                  <a:srgbClr val="FFC000"/>
                </a:solidFill>
                <a:latin typeface="Constantia" pitchFamily="18" charset="0"/>
              </a:rPr>
              <a:t>Natural Abilities Include:</a:t>
            </a:r>
          </a:p>
          <a:p>
            <a:pPr lvl="1"/>
            <a:r>
              <a:rPr lang="en-US" sz="1800" dirty="0" smtClean="0">
                <a:latin typeface="Constantia" pitchFamily="18" charset="0"/>
              </a:rPr>
              <a:t>Planning</a:t>
            </a:r>
          </a:p>
          <a:p>
            <a:pPr lvl="1"/>
            <a:r>
              <a:rPr lang="en-US" sz="1800" dirty="0" smtClean="0">
                <a:latin typeface="Constantia" pitchFamily="18" charset="0"/>
              </a:rPr>
              <a:t>Fact finding</a:t>
            </a:r>
          </a:p>
          <a:p>
            <a:pPr lvl="1"/>
            <a:r>
              <a:rPr lang="en-US" sz="1800" dirty="0" smtClean="0">
                <a:latin typeface="Constantia" pitchFamily="18" charset="0"/>
              </a:rPr>
              <a:t>Organizing</a:t>
            </a:r>
          </a:p>
          <a:p>
            <a:pPr lvl="1"/>
            <a:r>
              <a:rPr lang="en-US" sz="1800" dirty="0" smtClean="0">
                <a:latin typeface="Constantia" pitchFamily="18" charset="0"/>
              </a:rPr>
              <a:t>Following Directions</a:t>
            </a:r>
          </a:p>
          <a:p>
            <a:pPr lvl="1">
              <a:buNone/>
            </a:pPr>
            <a:endParaRPr lang="en-US" sz="1800" dirty="0" smtClean="0">
              <a:latin typeface="Constantia" pitchFamily="18" charset="0"/>
            </a:endParaRPr>
          </a:p>
          <a:p>
            <a:pPr lvl="1">
              <a:buNone/>
            </a:pPr>
            <a:endParaRPr lang="en-US" dirty="0" smtClean="0">
              <a:latin typeface="Constantia" pitchFamily="18" charset="0"/>
            </a:endParaRPr>
          </a:p>
        </p:txBody>
      </p:sp>
      <p:sp>
        <p:nvSpPr>
          <p:cNvPr id="4" name="Rectangle 3"/>
          <p:cNvSpPr/>
          <p:nvPr/>
        </p:nvSpPr>
        <p:spPr>
          <a:xfrm>
            <a:off x="609600" y="2895600"/>
            <a:ext cx="4191000" cy="2062103"/>
          </a:xfrm>
          <a:prstGeom prst="rect">
            <a:avLst/>
          </a:prstGeom>
        </p:spPr>
        <p:txBody>
          <a:bodyPr wrap="square">
            <a:spAutoFit/>
          </a:bodyPr>
          <a:lstStyle/>
          <a:p>
            <a:r>
              <a:rPr lang="en-US" sz="2000" b="1" dirty="0" smtClean="0">
                <a:solidFill>
                  <a:srgbClr val="FFC000"/>
                </a:solidFill>
                <a:latin typeface="Constantia" pitchFamily="18" charset="0"/>
              </a:rPr>
              <a:t>Bananas learn best when they: </a:t>
            </a:r>
          </a:p>
          <a:p>
            <a:pPr lvl="1">
              <a:buFont typeface="Arial" pitchFamily="34" charset="0"/>
              <a:buChar char="•"/>
            </a:pPr>
            <a:r>
              <a:rPr lang="en-US" dirty="0" smtClean="0">
                <a:latin typeface="Constantia" pitchFamily="18" charset="0"/>
              </a:rPr>
              <a:t> Have an orderly environment</a:t>
            </a:r>
          </a:p>
          <a:p>
            <a:pPr lvl="1">
              <a:buFont typeface="Arial" pitchFamily="34" charset="0"/>
              <a:buChar char="•"/>
            </a:pPr>
            <a:r>
              <a:rPr lang="en-US" dirty="0" smtClean="0">
                <a:latin typeface="Constantia" pitchFamily="18" charset="0"/>
              </a:rPr>
              <a:t>Have specific outcomes</a:t>
            </a:r>
          </a:p>
          <a:p>
            <a:pPr lvl="1">
              <a:buFont typeface="Arial" pitchFamily="34" charset="0"/>
              <a:buChar char="•"/>
            </a:pPr>
            <a:r>
              <a:rPr lang="en-US" dirty="0" smtClean="0">
                <a:latin typeface="Constantia" pitchFamily="18" charset="0"/>
              </a:rPr>
              <a:t>Can trust others to d their part</a:t>
            </a:r>
          </a:p>
          <a:p>
            <a:pPr lvl="1">
              <a:buFont typeface="Arial" pitchFamily="34" charset="0"/>
              <a:buChar char="•"/>
            </a:pPr>
            <a:r>
              <a:rPr lang="en-US" dirty="0" smtClean="0">
                <a:latin typeface="Constantia" pitchFamily="18" charset="0"/>
              </a:rPr>
              <a:t>Have predictable situations</a:t>
            </a:r>
          </a:p>
          <a:p>
            <a:pPr lvl="1">
              <a:buNone/>
            </a:pPr>
            <a:endParaRPr lang="en-US" dirty="0" smtClean="0">
              <a:latin typeface="Constantia" pitchFamily="18" charset="0"/>
            </a:endParaRPr>
          </a:p>
          <a:p>
            <a:pPr lvl="1">
              <a:buNone/>
            </a:pPr>
            <a:endParaRPr lang="en-US" dirty="0" smtClean="0">
              <a:latin typeface="Constantia" pitchFamily="18" charset="0"/>
            </a:endParaRPr>
          </a:p>
        </p:txBody>
      </p:sp>
      <p:sp>
        <p:nvSpPr>
          <p:cNvPr id="5" name="Content Placeholder 2"/>
          <p:cNvSpPr txBox="1">
            <a:spLocks/>
          </p:cNvSpPr>
          <p:nvPr/>
        </p:nvSpPr>
        <p:spPr>
          <a:xfrm>
            <a:off x="5105400" y="609600"/>
            <a:ext cx="3581400" cy="267004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lang="en-US" sz="2000" b="1" dirty="0" smtClean="0">
                <a:solidFill>
                  <a:srgbClr val="FFC000"/>
                </a:solidFill>
                <a:latin typeface="Constantia" pitchFamily="18" charset="0"/>
              </a:rPr>
              <a:t>Bananas may have trouble</a:t>
            </a:r>
            <a:endParaRPr kumimoji="0" lang="en-US" sz="2000" b="1" i="0" u="none" strike="noStrike" kern="1200" cap="none" spc="0" normalizeH="0" baseline="0" noProof="0" dirty="0" smtClean="0">
              <a:ln>
                <a:noFill/>
              </a:ln>
              <a:solidFill>
                <a:srgbClr val="FFC000"/>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Understanding feelings</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lang="en-US" dirty="0" smtClean="0">
                <a:latin typeface="Constantia" pitchFamily="18" charset="0"/>
              </a:rPr>
              <a:t>Dealing with opposition</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Answering “what</a:t>
            </a:r>
            <a:r>
              <a:rPr kumimoji="0" lang="en-US" sz="1800" b="0" i="0" u="none" strike="noStrike" kern="1200" cap="none" spc="0" normalizeH="0" noProof="0" dirty="0" smtClean="0">
                <a:ln>
                  <a:noFill/>
                </a:ln>
                <a:solidFill>
                  <a:schemeClr val="tx1"/>
                </a:solidFill>
                <a:effectLst/>
                <a:uLnTx/>
                <a:uFillTx/>
                <a:latin typeface="Constantia" pitchFamily="18" charset="0"/>
              </a:rPr>
              <a:t> if” questions</a:t>
            </a: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2400" b="0" i="0" u="none" strike="noStrike" kern="1200" cap="none" spc="0" normalizeH="0" baseline="0" noProof="0" dirty="0" smtClean="0">
              <a:ln>
                <a:noFill/>
              </a:ln>
              <a:solidFill>
                <a:schemeClr val="tx1"/>
              </a:solidFill>
              <a:effectLst/>
              <a:uLnTx/>
              <a:uFillTx/>
              <a:latin typeface="Constantia" pitchFamily="18" charset="0"/>
            </a:endParaRPr>
          </a:p>
        </p:txBody>
      </p:sp>
      <p:sp>
        <p:nvSpPr>
          <p:cNvPr id="6" name="Content Placeholder 2"/>
          <p:cNvSpPr txBox="1">
            <a:spLocks/>
          </p:cNvSpPr>
          <p:nvPr/>
        </p:nvSpPr>
        <p:spPr>
          <a:xfrm>
            <a:off x="4648200" y="2743200"/>
            <a:ext cx="4038600" cy="267004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2000" b="1" i="0" u="none" strike="noStrike" kern="1200" cap="none" spc="0" normalizeH="0" baseline="0" noProof="0" dirty="0" smtClean="0">
                <a:ln>
                  <a:noFill/>
                </a:ln>
                <a:solidFill>
                  <a:srgbClr val="FFC000"/>
                </a:solidFill>
                <a:effectLst/>
                <a:uLnTx/>
                <a:uFillTx/>
                <a:latin typeface="Constantia" pitchFamily="18" charset="0"/>
              </a:rPr>
              <a:t>To expand</a:t>
            </a:r>
            <a:r>
              <a:rPr kumimoji="0" lang="en-US" sz="2000" b="1" i="0" u="none" strike="noStrike" kern="1200" cap="none" spc="0" normalizeH="0" noProof="0" dirty="0" smtClean="0">
                <a:ln>
                  <a:noFill/>
                </a:ln>
                <a:solidFill>
                  <a:srgbClr val="FFC000"/>
                </a:solidFill>
                <a:effectLst/>
                <a:uLnTx/>
                <a:uFillTx/>
                <a:latin typeface="Constantia" pitchFamily="18" charset="0"/>
              </a:rPr>
              <a:t> their style Bananas need to: </a:t>
            </a:r>
            <a:endParaRPr kumimoji="0" lang="en-US" sz="2000" b="1" i="0" u="none" strike="noStrike" kern="1200" cap="none" spc="0" normalizeH="0" baseline="0" noProof="0" dirty="0" smtClean="0">
              <a:ln>
                <a:noFill/>
              </a:ln>
              <a:solidFill>
                <a:srgbClr val="FFC000"/>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Express their own feelings</a:t>
            </a:r>
            <a:r>
              <a:rPr kumimoji="0" lang="en-US" sz="1800" b="0" i="0" u="none" strike="noStrike" kern="1200" cap="none" spc="0" normalizeH="0" noProof="0" dirty="0" smtClean="0">
                <a:ln>
                  <a:noFill/>
                </a:ln>
                <a:solidFill>
                  <a:schemeClr val="tx1"/>
                </a:solidFill>
                <a:effectLst/>
                <a:uLnTx/>
                <a:uFillTx/>
                <a:latin typeface="Constantia" pitchFamily="18" charset="0"/>
              </a:rPr>
              <a:t> more</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lang="en-US" baseline="0" dirty="0" smtClean="0">
                <a:latin typeface="Constantia" pitchFamily="18" charset="0"/>
              </a:rPr>
              <a:t>Get</a:t>
            </a:r>
            <a:r>
              <a:rPr lang="en-US" dirty="0" smtClean="0">
                <a:latin typeface="Constantia" pitchFamily="18" charset="0"/>
              </a:rPr>
              <a:t> more explanations of others’ views</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Be less rigid</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2400" b="0" i="0" u="none" strike="noStrike" kern="1200" cap="none" spc="0" normalizeH="0" baseline="0" noProof="0" dirty="0" smtClean="0">
              <a:ln>
                <a:noFill/>
              </a:ln>
              <a:solidFill>
                <a:schemeClr val="tx1"/>
              </a:solidFill>
              <a:effectLst/>
              <a:uLnTx/>
              <a:uFillTx/>
              <a:latin typeface="Constantia" pitchFamily="18" charset="0"/>
            </a:endParaRPr>
          </a:p>
        </p:txBody>
      </p:sp>
      <p:pic>
        <p:nvPicPr>
          <p:cNvPr id="7" name="Picture 4" descr="C:\Documents and Settings\Mindy\Local Settings\Temporary Internet Files\Content.IE5\C03407L2\MC900441718[1].png"/>
          <p:cNvPicPr>
            <a:picLocks noChangeAspect="1" noChangeArrowheads="1"/>
          </p:cNvPicPr>
          <p:nvPr/>
        </p:nvPicPr>
        <p:blipFill>
          <a:blip r:embed="rId2" cstate="print"/>
          <a:srcRect/>
          <a:stretch>
            <a:fillRect/>
          </a:stretch>
        </p:blipFill>
        <p:spPr bwMode="auto">
          <a:xfrm rot="15382378">
            <a:off x="3282691" y="4806691"/>
            <a:ext cx="1527987" cy="152798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Melons</a:t>
            </a:r>
            <a:endParaRPr lang="en-US" dirty="0">
              <a:solidFill>
                <a:schemeClr val="accent5">
                  <a:lumMod val="75000"/>
                </a:schemeClr>
              </a:solidFill>
            </a:endParaRPr>
          </a:p>
        </p:txBody>
      </p:sp>
      <p:sp>
        <p:nvSpPr>
          <p:cNvPr id="3" name="Content Placeholder 2"/>
          <p:cNvSpPr>
            <a:spLocks noGrp="1"/>
          </p:cNvSpPr>
          <p:nvPr>
            <p:ph idx="1"/>
          </p:nvPr>
        </p:nvSpPr>
        <p:spPr>
          <a:xfrm>
            <a:off x="502920" y="530352"/>
            <a:ext cx="4373880" cy="2670048"/>
          </a:xfrm>
        </p:spPr>
        <p:txBody>
          <a:bodyPr/>
          <a:lstStyle/>
          <a:p>
            <a:pPr>
              <a:buNone/>
            </a:pPr>
            <a:r>
              <a:rPr lang="en-US" sz="2000" dirty="0" smtClean="0">
                <a:solidFill>
                  <a:schemeClr val="accent5">
                    <a:lumMod val="75000"/>
                  </a:schemeClr>
                </a:solidFill>
                <a:latin typeface="Constantia" pitchFamily="18" charset="0"/>
              </a:rPr>
              <a:t>Natural Abilities Include:</a:t>
            </a:r>
          </a:p>
          <a:p>
            <a:pPr lvl="1"/>
            <a:r>
              <a:rPr lang="en-US" sz="1800" dirty="0" smtClean="0">
                <a:latin typeface="Constantia" pitchFamily="18" charset="0"/>
              </a:rPr>
              <a:t>Debating points of view</a:t>
            </a:r>
          </a:p>
          <a:p>
            <a:pPr lvl="1"/>
            <a:r>
              <a:rPr lang="en-US" sz="1800" dirty="0" smtClean="0">
                <a:latin typeface="Constantia" pitchFamily="18" charset="0"/>
              </a:rPr>
              <a:t>Finding solutions</a:t>
            </a:r>
          </a:p>
          <a:p>
            <a:pPr lvl="1"/>
            <a:r>
              <a:rPr lang="en-US" sz="1800" dirty="0" smtClean="0">
                <a:latin typeface="Constantia" pitchFamily="18" charset="0"/>
              </a:rPr>
              <a:t>Analyzing ideas</a:t>
            </a:r>
          </a:p>
          <a:p>
            <a:pPr lvl="1"/>
            <a:r>
              <a:rPr lang="en-US" sz="1800" dirty="0" smtClean="0">
                <a:latin typeface="Constantia" pitchFamily="18" charset="0"/>
              </a:rPr>
              <a:t>Determining value or importance</a:t>
            </a:r>
          </a:p>
          <a:p>
            <a:pPr lvl="1">
              <a:buNone/>
            </a:pPr>
            <a:endParaRPr lang="en-US" sz="1800" dirty="0" smtClean="0">
              <a:latin typeface="Constantia" pitchFamily="18" charset="0"/>
            </a:endParaRPr>
          </a:p>
          <a:p>
            <a:pPr lvl="1">
              <a:buNone/>
            </a:pPr>
            <a:endParaRPr lang="en-US" dirty="0" smtClean="0">
              <a:latin typeface="Constantia" pitchFamily="18" charset="0"/>
            </a:endParaRPr>
          </a:p>
        </p:txBody>
      </p:sp>
      <p:sp>
        <p:nvSpPr>
          <p:cNvPr id="4" name="Rectangle 3"/>
          <p:cNvSpPr/>
          <p:nvPr/>
        </p:nvSpPr>
        <p:spPr>
          <a:xfrm>
            <a:off x="609600" y="2895600"/>
            <a:ext cx="4191000" cy="2062103"/>
          </a:xfrm>
          <a:prstGeom prst="rect">
            <a:avLst/>
          </a:prstGeom>
        </p:spPr>
        <p:txBody>
          <a:bodyPr wrap="square">
            <a:spAutoFit/>
          </a:bodyPr>
          <a:lstStyle/>
          <a:p>
            <a:r>
              <a:rPr lang="en-US" sz="2000" dirty="0" smtClean="0">
                <a:solidFill>
                  <a:schemeClr val="accent5">
                    <a:lumMod val="75000"/>
                  </a:schemeClr>
                </a:solidFill>
                <a:latin typeface="Constantia" pitchFamily="18" charset="0"/>
              </a:rPr>
              <a:t>Melons learn best when they: </a:t>
            </a:r>
          </a:p>
          <a:p>
            <a:pPr lvl="1">
              <a:buFont typeface="Arial" pitchFamily="34" charset="0"/>
              <a:buChar char="•"/>
            </a:pPr>
            <a:r>
              <a:rPr lang="en-US" dirty="0" smtClean="0">
                <a:latin typeface="Constantia" pitchFamily="18" charset="0"/>
              </a:rPr>
              <a:t> Have an orderly environment</a:t>
            </a:r>
          </a:p>
          <a:p>
            <a:pPr lvl="1">
              <a:buFont typeface="Arial" pitchFamily="34" charset="0"/>
              <a:buChar char="•"/>
            </a:pPr>
            <a:r>
              <a:rPr lang="en-US" dirty="0" smtClean="0">
                <a:latin typeface="Constantia" pitchFamily="18" charset="0"/>
              </a:rPr>
              <a:t>Have specific outcomes</a:t>
            </a:r>
          </a:p>
          <a:p>
            <a:pPr lvl="1">
              <a:buFont typeface="Arial" pitchFamily="34" charset="0"/>
              <a:buChar char="•"/>
            </a:pPr>
            <a:r>
              <a:rPr lang="en-US" dirty="0" smtClean="0">
                <a:latin typeface="Constantia" pitchFamily="18" charset="0"/>
              </a:rPr>
              <a:t>Can trust others to d their part</a:t>
            </a:r>
          </a:p>
          <a:p>
            <a:pPr lvl="1">
              <a:buFont typeface="Arial" pitchFamily="34" charset="0"/>
              <a:buChar char="•"/>
            </a:pPr>
            <a:r>
              <a:rPr lang="en-US" dirty="0" smtClean="0">
                <a:latin typeface="Constantia" pitchFamily="18" charset="0"/>
              </a:rPr>
              <a:t>Have predictable situations</a:t>
            </a:r>
          </a:p>
          <a:p>
            <a:pPr lvl="1">
              <a:buNone/>
            </a:pPr>
            <a:endParaRPr lang="en-US" dirty="0" smtClean="0">
              <a:latin typeface="Constantia" pitchFamily="18" charset="0"/>
            </a:endParaRPr>
          </a:p>
          <a:p>
            <a:pPr lvl="1">
              <a:buNone/>
            </a:pPr>
            <a:endParaRPr lang="en-US" dirty="0" smtClean="0">
              <a:latin typeface="Constantia" pitchFamily="18" charset="0"/>
            </a:endParaRPr>
          </a:p>
        </p:txBody>
      </p:sp>
      <p:sp>
        <p:nvSpPr>
          <p:cNvPr id="5" name="Content Placeholder 2"/>
          <p:cNvSpPr txBox="1">
            <a:spLocks/>
          </p:cNvSpPr>
          <p:nvPr/>
        </p:nvSpPr>
        <p:spPr>
          <a:xfrm>
            <a:off x="4953000" y="533400"/>
            <a:ext cx="3581400" cy="267004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lang="en-US" sz="2000" dirty="0" smtClean="0">
                <a:solidFill>
                  <a:schemeClr val="accent5">
                    <a:lumMod val="75000"/>
                  </a:schemeClr>
                </a:solidFill>
                <a:latin typeface="Constantia" pitchFamily="18" charset="0"/>
              </a:rPr>
              <a:t>Melons may have trouble</a:t>
            </a:r>
            <a:endParaRPr kumimoji="0" lang="en-US" sz="2000" b="0" i="0" u="none" strike="noStrike" kern="1200" cap="none" spc="0" normalizeH="0" baseline="0" noProof="0" dirty="0" smtClean="0">
              <a:ln>
                <a:noFill/>
              </a:ln>
              <a:solidFill>
                <a:schemeClr val="accent5">
                  <a:lumMod val="75000"/>
                </a:schemeClr>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lang="en-US" dirty="0" smtClean="0">
                <a:latin typeface="Constantia" pitchFamily="18" charset="0"/>
              </a:rPr>
              <a:t>Working in Groups</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Being</a:t>
            </a:r>
            <a:r>
              <a:rPr kumimoji="0" lang="en-US" sz="1800" b="0" i="0" u="none" strike="noStrike" kern="1200" cap="none" spc="0" normalizeH="0" noProof="0" dirty="0" smtClean="0">
                <a:ln>
                  <a:noFill/>
                </a:ln>
                <a:solidFill>
                  <a:schemeClr val="tx1"/>
                </a:solidFill>
                <a:effectLst/>
                <a:uLnTx/>
                <a:uFillTx/>
                <a:latin typeface="Constantia" pitchFamily="18" charset="0"/>
              </a:rPr>
              <a:t> criticized </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lang="en-US" baseline="0" dirty="0" smtClean="0">
                <a:latin typeface="Constantia" pitchFamily="18" charset="0"/>
              </a:rPr>
              <a:t>Convincing</a:t>
            </a:r>
            <a:r>
              <a:rPr lang="en-US" dirty="0" smtClean="0">
                <a:latin typeface="Constantia" pitchFamily="18" charset="0"/>
              </a:rPr>
              <a:t> others diplomatically</a:t>
            </a: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2400" b="0" i="0" u="none" strike="noStrike" kern="1200" cap="none" spc="0" normalizeH="0" baseline="0" noProof="0" dirty="0" smtClean="0">
              <a:ln>
                <a:noFill/>
              </a:ln>
              <a:solidFill>
                <a:schemeClr val="tx1"/>
              </a:solidFill>
              <a:effectLst/>
              <a:uLnTx/>
              <a:uFillTx/>
              <a:latin typeface="Constantia" pitchFamily="18" charset="0"/>
            </a:endParaRPr>
          </a:p>
        </p:txBody>
      </p:sp>
      <p:sp>
        <p:nvSpPr>
          <p:cNvPr id="6" name="Content Placeholder 2"/>
          <p:cNvSpPr txBox="1">
            <a:spLocks/>
          </p:cNvSpPr>
          <p:nvPr/>
        </p:nvSpPr>
        <p:spPr>
          <a:xfrm>
            <a:off x="4876800" y="2743200"/>
            <a:ext cx="3657600" cy="267004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US" sz="2000" b="0" i="0" u="none" strike="noStrike" kern="1200" cap="none" spc="0" normalizeH="0" baseline="0" noProof="0" dirty="0" smtClean="0">
                <a:ln>
                  <a:noFill/>
                </a:ln>
                <a:solidFill>
                  <a:schemeClr val="accent5">
                    <a:lumMod val="75000"/>
                  </a:schemeClr>
                </a:solidFill>
                <a:effectLst/>
                <a:uLnTx/>
                <a:uFillTx/>
                <a:latin typeface="Constantia" pitchFamily="18" charset="0"/>
              </a:rPr>
              <a:t>To expand</a:t>
            </a:r>
            <a:r>
              <a:rPr kumimoji="0" lang="en-US" sz="2000" b="0" i="0" u="none" strike="noStrike" kern="1200" cap="none" spc="0" normalizeH="0" noProof="0" dirty="0" smtClean="0">
                <a:ln>
                  <a:noFill/>
                </a:ln>
                <a:solidFill>
                  <a:schemeClr val="accent5">
                    <a:lumMod val="75000"/>
                  </a:schemeClr>
                </a:solidFill>
                <a:effectLst/>
                <a:uLnTx/>
                <a:uFillTx/>
                <a:latin typeface="Constantia" pitchFamily="18" charset="0"/>
              </a:rPr>
              <a:t> their style Melons need to: </a:t>
            </a:r>
            <a:endParaRPr kumimoji="0" lang="en-US" sz="2000" b="0" i="0" u="none" strike="noStrike" kern="1200" cap="none" spc="0" normalizeH="0" baseline="0" noProof="0" dirty="0" smtClean="0">
              <a:ln>
                <a:noFill/>
              </a:ln>
              <a:solidFill>
                <a:schemeClr val="accent5">
                  <a:lumMod val="75000"/>
                </a:schemeClr>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Accept imperfection</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lang="en-US" dirty="0" smtClean="0">
                <a:latin typeface="Constantia" pitchFamily="18" charset="0"/>
              </a:rPr>
              <a:t>Consider all alternatives</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Constantia" pitchFamily="18" charset="0"/>
              </a:rPr>
              <a:t>Consider</a:t>
            </a:r>
            <a:r>
              <a:rPr kumimoji="0" lang="en-US" sz="1800" b="0" i="0" u="none" strike="noStrike" kern="1200" cap="none" spc="0" normalizeH="0" noProof="0" dirty="0" smtClean="0">
                <a:ln>
                  <a:noFill/>
                </a:ln>
                <a:solidFill>
                  <a:schemeClr val="tx1"/>
                </a:solidFill>
                <a:effectLst/>
                <a:uLnTx/>
                <a:uFillTx/>
                <a:latin typeface="Constantia" pitchFamily="18" charset="0"/>
              </a:rPr>
              <a:t> others’ feelings</a:t>
            </a: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1800" b="0" i="0" u="none" strike="noStrike" kern="1200" cap="none" spc="0" normalizeH="0" baseline="0" noProof="0" dirty="0" smtClean="0">
              <a:ln>
                <a:noFill/>
              </a:ln>
              <a:solidFill>
                <a:schemeClr val="tx1"/>
              </a:solidFill>
              <a:effectLst/>
              <a:uLnTx/>
              <a:uFillTx/>
              <a:latin typeface="Constantia" pitchFamily="18" charset="0"/>
            </a:endParaRP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None/>
              <a:tabLst/>
              <a:defRPr/>
            </a:pPr>
            <a:endParaRPr kumimoji="0" lang="en-US" sz="2400" b="0" i="0" u="none" strike="noStrike" kern="1200" cap="none" spc="0" normalizeH="0" baseline="0" noProof="0" dirty="0" smtClean="0">
              <a:ln>
                <a:noFill/>
              </a:ln>
              <a:solidFill>
                <a:schemeClr val="tx1"/>
              </a:solidFill>
              <a:effectLst/>
              <a:uLnTx/>
              <a:uFillTx/>
              <a:latin typeface="Constantia" pitchFamily="18" charset="0"/>
            </a:endParaRPr>
          </a:p>
        </p:txBody>
      </p:sp>
      <p:pic>
        <p:nvPicPr>
          <p:cNvPr id="7" name="Picture 5" descr="C:\Documents and Settings\Mindy\Local Settings\Temporary Internet Files\Content.IE5\Q68PGCRT\MC900112790[1].wmf"/>
          <p:cNvPicPr>
            <a:picLocks noChangeAspect="1" noChangeArrowheads="1"/>
          </p:cNvPicPr>
          <p:nvPr/>
        </p:nvPicPr>
        <p:blipFill>
          <a:blip r:embed="rId2" cstate="print"/>
          <a:srcRect/>
          <a:stretch>
            <a:fillRect/>
          </a:stretch>
        </p:blipFill>
        <p:spPr bwMode="auto">
          <a:xfrm>
            <a:off x="3048000" y="4876800"/>
            <a:ext cx="1524000" cy="130850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fruit is best? </a:t>
            </a:r>
            <a:endParaRPr lang="en-US" dirty="0"/>
          </a:p>
        </p:txBody>
      </p:sp>
      <p:sp>
        <p:nvSpPr>
          <p:cNvPr id="3" name="Content Placeholder 2"/>
          <p:cNvSpPr>
            <a:spLocks noGrp="1"/>
          </p:cNvSpPr>
          <p:nvPr>
            <p:ph idx="1"/>
          </p:nvPr>
        </p:nvSpPr>
        <p:spPr>
          <a:xfrm>
            <a:off x="533400" y="1981200"/>
            <a:ext cx="8183880" cy="4187952"/>
          </a:xfrm>
        </p:spPr>
        <p:txBody>
          <a:bodyPr/>
          <a:lstStyle/>
          <a:p>
            <a:r>
              <a:rPr lang="en-US" dirty="0" smtClean="0">
                <a:latin typeface="Constantia" pitchFamily="18" charset="0"/>
              </a:rPr>
              <a:t>No one is better or worse than someone else, only different</a:t>
            </a:r>
          </a:p>
          <a:p>
            <a:pPr>
              <a:buNone/>
            </a:pPr>
            <a:endParaRPr lang="en-US" dirty="0" smtClean="0">
              <a:latin typeface="Constantia" pitchFamily="18" charset="0"/>
            </a:endParaRPr>
          </a:p>
          <a:p>
            <a:r>
              <a:rPr lang="en-US" dirty="0" smtClean="0">
                <a:latin typeface="Constantia" pitchFamily="18" charset="0"/>
              </a:rPr>
              <a:t>We are all good at different things</a:t>
            </a:r>
            <a:endParaRPr lang="en-US" dirty="0">
              <a:latin typeface="Constantia" pitchFamily="18" charset="0"/>
            </a:endParaRPr>
          </a:p>
        </p:txBody>
      </p:sp>
      <p:pic>
        <p:nvPicPr>
          <p:cNvPr id="4" name="Picture 5" descr="C:\Documents and Settings\Mindy\Local Settings\Temporary Internet Files\Content.IE5\Q68PGCRT\MC900112790[1].wmf"/>
          <p:cNvPicPr>
            <a:picLocks noChangeAspect="1" noChangeArrowheads="1"/>
          </p:cNvPicPr>
          <p:nvPr/>
        </p:nvPicPr>
        <p:blipFill>
          <a:blip r:embed="rId2" cstate="print"/>
          <a:srcRect/>
          <a:stretch>
            <a:fillRect/>
          </a:stretch>
        </p:blipFill>
        <p:spPr bwMode="auto">
          <a:xfrm>
            <a:off x="762000" y="914400"/>
            <a:ext cx="990600" cy="850526"/>
          </a:xfrm>
          <a:prstGeom prst="rect">
            <a:avLst/>
          </a:prstGeom>
          <a:noFill/>
        </p:spPr>
      </p:pic>
      <p:pic>
        <p:nvPicPr>
          <p:cNvPr id="5" name="Picture 2" descr="C:\Documents and Settings\Mindy\Local Settings\Temporary Internet Files\Content.IE5\ORS9PDMP\MC900413552[1].wmf"/>
          <p:cNvPicPr>
            <a:picLocks noChangeAspect="1" noChangeArrowheads="1"/>
          </p:cNvPicPr>
          <p:nvPr/>
        </p:nvPicPr>
        <p:blipFill>
          <a:blip r:embed="rId3" cstate="print"/>
          <a:srcRect/>
          <a:stretch>
            <a:fillRect/>
          </a:stretch>
        </p:blipFill>
        <p:spPr bwMode="auto">
          <a:xfrm>
            <a:off x="2667000" y="914400"/>
            <a:ext cx="762000" cy="898900"/>
          </a:xfrm>
          <a:prstGeom prst="rect">
            <a:avLst/>
          </a:prstGeom>
          <a:noFill/>
        </p:spPr>
      </p:pic>
      <p:pic>
        <p:nvPicPr>
          <p:cNvPr id="6" name="Picture 3" descr="C:\Documents and Settings\Mindy\Local Settings\Temporary Internet Files\Content.IE5\ORS9PDMP\MC900436894[1].png"/>
          <p:cNvPicPr>
            <a:picLocks noChangeAspect="1" noChangeArrowheads="1"/>
          </p:cNvPicPr>
          <p:nvPr/>
        </p:nvPicPr>
        <p:blipFill>
          <a:blip r:embed="rId4" cstate="print"/>
          <a:srcRect/>
          <a:stretch>
            <a:fillRect/>
          </a:stretch>
        </p:blipFill>
        <p:spPr bwMode="auto">
          <a:xfrm>
            <a:off x="7162800" y="990600"/>
            <a:ext cx="933450" cy="933450"/>
          </a:xfrm>
          <a:prstGeom prst="rect">
            <a:avLst/>
          </a:prstGeom>
          <a:noFill/>
        </p:spPr>
      </p:pic>
      <p:pic>
        <p:nvPicPr>
          <p:cNvPr id="7" name="Picture 4" descr="C:\Documents and Settings\Mindy\Local Settings\Temporary Internet Files\Content.IE5\C03407L2\MC900441718[1].png"/>
          <p:cNvPicPr>
            <a:picLocks noChangeAspect="1" noChangeArrowheads="1"/>
          </p:cNvPicPr>
          <p:nvPr/>
        </p:nvPicPr>
        <p:blipFill>
          <a:blip r:embed="rId5" cstate="print"/>
          <a:srcRect/>
          <a:stretch>
            <a:fillRect/>
          </a:stretch>
        </p:blipFill>
        <p:spPr bwMode="auto">
          <a:xfrm rot="15382378">
            <a:off x="4461957" y="880558"/>
            <a:ext cx="1143000" cy="1143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 Standards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A:A2.4 Apply knowledge and learning styles to positively influence school performance. </a:t>
            </a:r>
            <a:endParaRPr lang="en-US" dirty="0"/>
          </a:p>
          <a:p>
            <a:endParaRPr lang="en-US" dirty="0" smtClean="0"/>
          </a:p>
          <a:p>
            <a:r>
              <a:rPr lang="en-US" dirty="0" smtClean="0"/>
              <a:t>C:A1.4 Learn how to interact and work cooperatively </a:t>
            </a:r>
            <a:r>
              <a:rPr lang="en-US" smtClean="0"/>
              <a:t>in teams. </a:t>
            </a:r>
            <a:endParaRPr lang="en-US" dirty="0" smtClean="0"/>
          </a:p>
          <a:p>
            <a:endParaRPr lang="en-US" dirty="0" smtClean="0"/>
          </a:p>
          <a:p>
            <a:r>
              <a:rPr lang="en-US" dirty="0" smtClean="0"/>
              <a:t>PS: A2.3 Recognize, accept and appreciate individual differences. </a:t>
            </a:r>
          </a:p>
          <a:p>
            <a:endParaRPr lang="en-US" dirty="0" smtClean="0"/>
          </a:p>
          <a:p>
            <a:r>
              <a:rPr lang="en-US" dirty="0" smtClean="0"/>
              <a:t>PS: A2.4 Recognize, accept and appreciate ethnic and cultural diversity</a:t>
            </a:r>
            <a:endParaRPr lang="en-US" dirty="0"/>
          </a:p>
        </p:txBody>
      </p:sp>
    </p:spTree>
    <p:extLst>
      <p:ext uri="{BB962C8B-B14F-4D97-AF65-F5344CB8AC3E}">
        <p14:creationId xmlns:p14="http://schemas.microsoft.com/office/powerpoint/2010/main" val="2120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183880" cy="676656"/>
          </a:xfrm>
        </p:spPr>
        <p:txBody>
          <a:bodyPr>
            <a:normAutofit fontScale="90000"/>
          </a:bodyPr>
          <a:lstStyle/>
          <a:p>
            <a:r>
              <a:rPr lang="en-US" dirty="0" smtClean="0"/>
              <a:t>Roadblocks to Celebrating Differences</a:t>
            </a:r>
            <a:endParaRPr lang="en-US" dirty="0"/>
          </a:p>
        </p:txBody>
      </p:sp>
      <p:sp>
        <p:nvSpPr>
          <p:cNvPr id="4" name="TextBox 3"/>
          <p:cNvSpPr txBox="1"/>
          <p:nvPr/>
        </p:nvSpPr>
        <p:spPr>
          <a:xfrm>
            <a:off x="457200" y="533400"/>
            <a:ext cx="8153400" cy="3785652"/>
          </a:xfrm>
          <a:prstGeom prst="rect">
            <a:avLst/>
          </a:prstGeom>
          <a:noFill/>
        </p:spPr>
        <p:txBody>
          <a:bodyPr wrap="square" rtlCol="0">
            <a:spAutoFit/>
          </a:bodyPr>
          <a:lstStyle/>
          <a:p>
            <a:r>
              <a:rPr lang="en-US" sz="2400" dirty="0" smtClean="0">
                <a:solidFill>
                  <a:schemeClr val="accent1">
                    <a:lumMod val="75000"/>
                  </a:schemeClr>
                </a:solidFill>
                <a:latin typeface="Constantia" pitchFamily="18" charset="0"/>
              </a:rPr>
              <a:t>Ignorance </a:t>
            </a:r>
            <a:r>
              <a:rPr lang="en-US" sz="2400" dirty="0" smtClean="0">
                <a:latin typeface="Constantia" pitchFamily="18" charset="0"/>
              </a:rPr>
              <a:t>– Means you are CLUELESS! You don’t know what other people believe, how they feel or what they’ve been through. </a:t>
            </a:r>
          </a:p>
          <a:p>
            <a:endParaRPr lang="en-US" sz="2400" dirty="0" smtClean="0">
              <a:latin typeface="Constantia" pitchFamily="18" charset="0"/>
            </a:endParaRPr>
          </a:p>
          <a:p>
            <a:r>
              <a:rPr lang="en-US" sz="2400" dirty="0" smtClean="0">
                <a:solidFill>
                  <a:srgbClr val="00B050"/>
                </a:solidFill>
                <a:latin typeface="Constantia" pitchFamily="18" charset="0"/>
              </a:rPr>
              <a:t>Cliques </a:t>
            </a:r>
            <a:r>
              <a:rPr lang="en-US" sz="2400" dirty="0" smtClean="0">
                <a:latin typeface="Constantia" pitchFamily="18" charset="0"/>
              </a:rPr>
              <a:t>– when your group of friends becomes so exclusive that you reject everyone who is not just like you. </a:t>
            </a:r>
          </a:p>
          <a:p>
            <a:endParaRPr lang="en-US" sz="2400" dirty="0" smtClean="0">
              <a:latin typeface="Constantia" pitchFamily="18" charset="0"/>
            </a:endParaRPr>
          </a:p>
          <a:p>
            <a:r>
              <a:rPr lang="en-US" sz="2400" dirty="0" smtClean="0">
                <a:solidFill>
                  <a:srgbClr val="C00000"/>
                </a:solidFill>
                <a:latin typeface="Constantia" pitchFamily="18" charset="0"/>
              </a:rPr>
              <a:t>Prejudice</a:t>
            </a:r>
            <a:r>
              <a:rPr lang="en-US" sz="2400" dirty="0" smtClean="0">
                <a:latin typeface="Constantia" pitchFamily="18" charset="0"/>
              </a:rPr>
              <a:t> – Treating someone differently because of something about them that is different from you. (skin color, religion, body type)</a:t>
            </a:r>
            <a:endParaRPr lang="en-US" sz="2400" dirty="0">
              <a:latin typeface="Constantia" pitchFamily="18" charset="0"/>
            </a:endParaRPr>
          </a:p>
        </p:txBody>
      </p:sp>
      <p:sp>
        <p:nvSpPr>
          <p:cNvPr id="3" name="TextBox 2"/>
          <p:cNvSpPr txBox="1"/>
          <p:nvPr/>
        </p:nvSpPr>
        <p:spPr>
          <a:xfrm>
            <a:off x="5943600" y="6096000"/>
            <a:ext cx="2667000" cy="369332"/>
          </a:xfrm>
          <a:prstGeom prst="rect">
            <a:avLst/>
          </a:prstGeom>
          <a:noFill/>
        </p:spPr>
        <p:txBody>
          <a:bodyPr wrap="square" rtlCol="0">
            <a:spAutoFit/>
          </a:bodyPr>
          <a:lstStyle/>
          <a:p>
            <a:pPr algn="r"/>
            <a:r>
              <a:rPr lang="en-US" dirty="0" smtClean="0"/>
              <a:t> Read Pg. 190 &amp; 193</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 with Synergy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1">
                    <a:lumMod val="75000"/>
                  </a:schemeClr>
                </a:solidFill>
                <a:latin typeface="Constantia" pitchFamily="18" charset="0"/>
              </a:rPr>
              <a:t>Define the Problem</a:t>
            </a:r>
          </a:p>
          <a:p>
            <a:pPr>
              <a:buNone/>
            </a:pPr>
            <a:endParaRPr lang="en-US" dirty="0" smtClean="0">
              <a:solidFill>
                <a:schemeClr val="accent1">
                  <a:lumMod val="75000"/>
                </a:schemeClr>
              </a:solidFill>
              <a:latin typeface="Constantia" pitchFamily="18" charset="0"/>
            </a:endParaRPr>
          </a:p>
          <a:p>
            <a:r>
              <a:rPr lang="en-US" dirty="0" smtClean="0">
                <a:solidFill>
                  <a:schemeClr val="accent1">
                    <a:lumMod val="60000"/>
                    <a:lumOff val="40000"/>
                  </a:schemeClr>
                </a:solidFill>
                <a:latin typeface="Constantia" pitchFamily="18" charset="0"/>
              </a:rPr>
              <a:t>Understand Their Way </a:t>
            </a:r>
          </a:p>
          <a:p>
            <a:pPr lvl="1">
              <a:buNone/>
            </a:pPr>
            <a:r>
              <a:rPr lang="en-US" sz="2000" dirty="0" smtClean="0">
                <a:latin typeface="Constantia" pitchFamily="18" charset="0"/>
              </a:rPr>
              <a:t>	(seek first to understand the ideas of others)</a:t>
            </a:r>
          </a:p>
          <a:p>
            <a:pPr lvl="1">
              <a:buNone/>
            </a:pPr>
            <a:endParaRPr lang="en-US" dirty="0" smtClean="0">
              <a:latin typeface="Constantia" pitchFamily="18" charset="0"/>
            </a:endParaRPr>
          </a:p>
          <a:p>
            <a:r>
              <a:rPr lang="en-US" dirty="0" smtClean="0">
                <a:solidFill>
                  <a:schemeClr val="accent3">
                    <a:lumMod val="75000"/>
                  </a:schemeClr>
                </a:solidFill>
                <a:latin typeface="Constantia" pitchFamily="18" charset="0"/>
              </a:rPr>
              <a:t>My Way </a:t>
            </a:r>
            <a:r>
              <a:rPr lang="en-US" sz="2000" dirty="0" smtClean="0">
                <a:latin typeface="Constantia" pitchFamily="18" charset="0"/>
              </a:rPr>
              <a:t>(Seek to be understood by sharing your ideas)</a:t>
            </a:r>
          </a:p>
          <a:p>
            <a:endParaRPr lang="en-US" dirty="0" smtClean="0">
              <a:latin typeface="Constantia" pitchFamily="18" charset="0"/>
            </a:endParaRPr>
          </a:p>
          <a:p>
            <a:r>
              <a:rPr lang="en-US" dirty="0" smtClean="0">
                <a:solidFill>
                  <a:schemeClr val="bg2">
                    <a:lumMod val="25000"/>
                  </a:schemeClr>
                </a:solidFill>
                <a:latin typeface="Constantia" pitchFamily="18" charset="0"/>
              </a:rPr>
              <a:t>Brainstorm</a:t>
            </a:r>
            <a:r>
              <a:rPr lang="en-US" dirty="0" smtClean="0">
                <a:latin typeface="Constantia" pitchFamily="18" charset="0"/>
              </a:rPr>
              <a:t> </a:t>
            </a:r>
            <a:r>
              <a:rPr lang="en-US" sz="2400" dirty="0" smtClean="0">
                <a:latin typeface="Constantia" pitchFamily="18" charset="0"/>
              </a:rPr>
              <a:t>(Create new options and ideas)</a:t>
            </a:r>
          </a:p>
          <a:p>
            <a:endParaRPr lang="en-US" dirty="0" smtClean="0">
              <a:latin typeface="Constantia" pitchFamily="18" charset="0"/>
            </a:endParaRPr>
          </a:p>
          <a:p>
            <a:r>
              <a:rPr lang="en-US" dirty="0" smtClean="0">
                <a:solidFill>
                  <a:schemeClr val="accent4">
                    <a:lumMod val="75000"/>
                  </a:schemeClr>
                </a:solidFill>
                <a:latin typeface="Constantia" pitchFamily="18" charset="0"/>
              </a:rPr>
              <a:t>High Way </a:t>
            </a:r>
            <a:r>
              <a:rPr lang="en-US" sz="2400" dirty="0" smtClean="0">
                <a:latin typeface="Constantia" pitchFamily="18" charset="0"/>
              </a:rPr>
              <a:t>(Find the best solution)</a:t>
            </a:r>
            <a:endParaRPr lang="en-US" dirty="0" smtClean="0">
              <a:latin typeface="Constanti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685800" y="457200"/>
            <a:ext cx="7772400" cy="557885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to Synergy: Action Plan</a:t>
            </a:r>
            <a:endParaRPr lang="en-US" dirty="0"/>
          </a:p>
        </p:txBody>
      </p:sp>
      <p:sp>
        <p:nvSpPr>
          <p:cNvPr id="3" name="Content Placeholder 2"/>
          <p:cNvSpPr>
            <a:spLocks noGrp="1"/>
          </p:cNvSpPr>
          <p:nvPr>
            <p:ph idx="1"/>
          </p:nvPr>
        </p:nvSpPr>
        <p:spPr>
          <a:xfrm>
            <a:off x="502920" y="530352"/>
            <a:ext cx="8183880" cy="4879848"/>
          </a:xfrm>
        </p:spPr>
        <p:txBody>
          <a:bodyPr>
            <a:normAutofit fontScale="55000" lnSpcReduction="20000"/>
          </a:bodyPr>
          <a:lstStyle/>
          <a:p>
            <a:r>
              <a:rPr lang="en-US" sz="3300" dirty="0" smtClean="0">
                <a:solidFill>
                  <a:srgbClr val="260799"/>
                </a:solidFill>
                <a:latin typeface="Constantia" pitchFamily="18" charset="0"/>
              </a:rPr>
              <a:t>You recently made some new friends and enjoy spending recess time with them. Your old friends are upset that you no longer hang out with them during recess. </a:t>
            </a:r>
          </a:p>
          <a:p>
            <a:endParaRPr lang="en-US" sz="3300" dirty="0" smtClean="0">
              <a:solidFill>
                <a:schemeClr val="accent1">
                  <a:lumMod val="75000"/>
                </a:schemeClr>
              </a:solidFill>
              <a:latin typeface="Constantia" pitchFamily="18" charset="0"/>
            </a:endParaRPr>
          </a:p>
          <a:p>
            <a:r>
              <a:rPr lang="en-US" sz="3300" dirty="0" smtClean="0">
                <a:solidFill>
                  <a:schemeClr val="accent6">
                    <a:lumMod val="50000"/>
                  </a:schemeClr>
                </a:solidFill>
                <a:latin typeface="Constantia" pitchFamily="18" charset="0"/>
              </a:rPr>
              <a:t>You want to try out for the football team, you mom says its too violent and costs too much money.</a:t>
            </a:r>
          </a:p>
          <a:p>
            <a:endParaRPr lang="en-US" sz="3300" dirty="0" smtClean="0">
              <a:solidFill>
                <a:schemeClr val="accent1">
                  <a:lumMod val="75000"/>
                </a:schemeClr>
              </a:solidFill>
              <a:latin typeface="Constantia" pitchFamily="18" charset="0"/>
            </a:endParaRPr>
          </a:p>
          <a:p>
            <a:r>
              <a:rPr lang="en-US" sz="3300" dirty="0" smtClean="0">
                <a:solidFill>
                  <a:schemeClr val="tx2">
                    <a:lumMod val="50000"/>
                  </a:schemeClr>
                </a:solidFill>
                <a:latin typeface="Constantia" pitchFamily="18" charset="0"/>
              </a:rPr>
              <a:t>You want to go to the park to see your friends after school, your dad insists that you must do your homework first. You think it’ll be dark by the time you get your homework done. </a:t>
            </a:r>
          </a:p>
          <a:p>
            <a:endParaRPr lang="en-US" sz="3300" dirty="0" smtClean="0">
              <a:solidFill>
                <a:schemeClr val="accent1">
                  <a:lumMod val="75000"/>
                </a:schemeClr>
              </a:solidFill>
              <a:latin typeface="Constantia" pitchFamily="18" charset="0"/>
            </a:endParaRPr>
          </a:p>
          <a:p>
            <a:r>
              <a:rPr lang="en-US" sz="3300" dirty="0" smtClean="0">
                <a:solidFill>
                  <a:srgbClr val="260799"/>
                </a:solidFill>
                <a:latin typeface="Constantia" pitchFamily="18" charset="0"/>
              </a:rPr>
              <a:t>You share a room with your brother/sister. Mom says you can redecorate the room. She/he wants to paint it green and pink (black and brown) and you want to paint it (whatever your favorite color is). </a:t>
            </a:r>
          </a:p>
          <a:p>
            <a:endParaRPr lang="en-US" sz="3300" dirty="0" smtClean="0">
              <a:solidFill>
                <a:schemeClr val="accent1">
                  <a:lumMod val="75000"/>
                </a:schemeClr>
              </a:solidFill>
              <a:latin typeface="Constantia" pitchFamily="18" charset="0"/>
            </a:endParaRPr>
          </a:p>
          <a:p>
            <a:r>
              <a:rPr lang="en-US" sz="3300" dirty="0" smtClean="0">
                <a:solidFill>
                  <a:srgbClr val="00B050"/>
                </a:solidFill>
                <a:latin typeface="Constantia" pitchFamily="18" charset="0"/>
              </a:rPr>
              <a:t>Your friend recently told you that her parents have been fighting a lot and she’s worried they are going to get a divorce. Your parents have a great marriage so you don’t understand how she feels so you talk to a third friend about this to find out how to help your friend. Your first friend gets mad at you for not keeping a secret. </a:t>
            </a:r>
          </a:p>
          <a:p>
            <a:endParaRPr lang="en-US" dirty="0" smtClean="0">
              <a:solidFill>
                <a:schemeClr val="accent1">
                  <a:lumMod val="75000"/>
                </a:schemeClr>
              </a:solidFill>
              <a:latin typeface="Constantia" pitchFamily="18" charset="0"/>
            </a:endParaRPr>
          </a:p>
          <a:p>
            <a:pPr>
              <a:buNone/>
            </a:pPr>
            <a:endParaRPr lang="en-US" dirty="0" smtClean="0">
              <a:solidFill>
                <a:schemeClr val="accent1">
                  <a:lumMod val="75000"/>
                </a:schemeClr>
              </a:solidFill>
              <a:latin typeface="Constantia" pitchFamily="18" charset="0"/>
            </a:endParaRPr>
          </a:p>
          <a:p>
            <a:pPr lvl="1"/>
            <a:endParaRPr lang="en-US" dirty="0" smtClean="0">
              <a:latin typeface="Constant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Putting the 7 Habits into Action!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Constantia" pitchFamily="18" charset="0"/>
              </a:rPr>
              <a:t>When you meet a new classmate or neighbor with a disability, don’t feel sorry for them or avoid them because you don’t know what to say. Instead, go out of your way to get to know them.</a:t>
            </a:r>
          </a:p>
          <a:p>
            <a:endParaRPr lang="en-US" dirty="0" smtClean="0">
              <a:latin typeface="Constantia" pitchFamily="18" charset="0"/>
            </a:endParaRPr>
          </a:p>
          <a:p>
            <a:r>
              <a:rPr lang="en-US" dirty="0" smtClean="0">
                <a:latin typeface="Constantia" pitchFamily="18" charset="0"/>
              </a:rPr>
              <a:t>The next time you are having a disagreement with a parent, try out the Getting to Synergy Action Plan</a:t>
            </a:r>
          </a:p>
          <a:p>
            <a:endParaRPr lang="en-US" dirty="0" smtClean="0">
              <a:latin typeface="Constantia" pitchFamily="18" charset="0"/>
            </a:endParaRPr>
          </a:p>
          <a:p>
            <a:r>
              <a:rPr lang="en-US" dirty="0" smtClean="0">
                <a:latin typeface="Constantia" pitchFamily="18" charset="0"/>
              </a:rPr>
              <a:t>Think about someone who irritates you. What is different about them? </a:t>
            </a:r>
          </a:p>
          <a:p>
            <a:endParaRPr lang="en-US" dirty="0" smtClean="0">
              <a:latin typeface="Constantia" pitchFamily="18" charset="0"/>
            </a:endParaRPr>
          </a:p>
          <a:p>
            <a:r>
              <a:rPr lang="en-US" dirty="0" smtClean="0">
                <a:latin typeface="Constantia" pitchFamily="18" charset="0"/>
              </a:rPr>
              <a:t>Brainstorm with your friends and come up with something fun, new and different to do this weekend, instead of doing the same old thing again and again. </a:t>
            </a:r>
            <a:endParaRPr lang="en-US" dirty="0">
              <a:latin typeface="Constant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Grade Standards</a:t>
            </a:r>
            <a:endParaRPr lang="en-US" dirty="0"/>
          </a:p>
        </p:txBody>
      </p:sp>
      <p:sp>
        <p:nvSpPr>
          <p:cNvPr id="3" name="Content Placeholder 2"/>
          <p:cNvSpPr>
            <a:spLocks noGrp="1"/>
          </p:cNvSpPr>
          <p:nvPr>
            <p:ph idx="1"/>
          </p:nvPr>
        </p:nvSpPr>
        <p:spPr/>
        <p:txBody>
          <a:bodyPr/>
          <a:lstStyle/>
          <a:p>
            <a:r>
              <a:rPr lang="en-US" sz="2400" i="1" dirty="0" smtClean="0"/>
              <a:t>PO 1.  Generate ideas through a variety of activities (e.g., prior knowledge, discussion with others, printed material or other sources).</a:t>
            </a:r>
            <a:endParaRPr lang="en-US" sz="2400" i="1" smtClean="0"/>
          </a:p>
          <a:p>
            <a:pPr>
              <a:buNone/>
            </a:pPr>
            <a:endParaRPr lang="en-US" sz="2400" i="1" dirty="0" smtClean="0"/>
          </a:p>
          <a:p>
            <a:r>
              <a:rPr lang="en-US" sz="2400" dirty="0" smtClean="0"/>
              <a:t>Concept 6: Conventions addresses the mechanics of writing, including capitalization, punctuation, spelling, grammar and usage, and paragraph breaks.</a:t>
            </a:r>
          </a:p>
          <a:p>
            <a:endParaRPr lang="en-US" dirty="0" smtClean="0"/>
          </a:p>
          <a:p>
            <a:endParaRPr lang="en-US" dirty="0"/>
          </a:p>
        </p:txBody>
      </p:sp>
    </p:spTree>
    <p:extLst>
      <p:ext uri="{BB962C8B-B14F-4D97-AF65-F5344CB8AC3E}">
        <p14:creationId xmlns:p14="http://schemas.microsoft.com/office/powerpoint/2010/main" val="408061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Synergy</a:t>
            </a:r>
            <a:endParaRPr lang="en-US" dirty="0"/>
          </a:p>
        </p:txBody>
      </p:sp>
      <p:sp>
        <p:nvSpPr>
          <p:cNvPr id="3" name="Content Placeholder 2"/>
          <p:cNvSpPr>
            <a:spLocks noGrp="1"/>
          </p:cNvSpPr>
          <p:nvPr>
            <p:ph idx="1"/>
          </p:nvPr>
        </p:nvSpPr>
        <p:spPr/>
        <p:txBody>
          <a:bodyPr/>
          <a:lstStyle/>
          <a:p>
            <a:pPr algn="ctr">
              <a:buNone/>
            </a:pPr>
            <a:r>
              <a:rPr lang="en-US" dirty="0" smtClean="0">
                <a:latin typeface="Constantia" pitchFamily="18" charset="0"/>
              </a:rPr>
              <a:t>Synergy is achieved when two or more people work together to create a better solution than either could alone. It’s not your way or my way but a better way, a higher way. </a:t>
            </a:r>
            <a:endParaRPr lang="en-US" dirty="0">
              <a:latin typeface="Constantia" pitchFamily="18" charset="0"/>
            </a:endParaRPr>
          </a:p>
        </p:txBody>
      </p:sp>
      <p:pic>
        <p:nvPicPr>
          <p:cNvPr id="2051" name="Picture 3" descr="C:\Documents and Settings\Mindy\Local Settings\Temporary Internet Files\Content.IE5\TWZNUI8C\MC900295860[1].wmf"/>
          <p:cNvPicPr>
            <a:picLocks noChangeAspect="1" noChangeArrowheads="1"/>
          </p:cNvPicPr>
          <p:nvPr/>
        </p:nvPicPr>
        <p:blipFill>
          <a:blip r:embed="rId2" cstate="print"/>
          <a:srcRect/>
          <a:stretch>
            <a:fillRect/>
          </a:stretch>
        </p:blipFill>
        <p:spPr bwMode="auto">
          <a:xfrm>
            <a:off x="5486400" y="2743200"/>
            <a:ext cx="2362200" cy="32580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47800"/>
          <a:ext cx="8183562" cy="2595880"/>
        </p:xfrm>
        <a:graphic>
          <a:graphicData uri="http://schemas.openxmlformats.org/drawingml/2006/table">
            <a:tbl>
              <a:tblPr firstRow="1" bandRow="1">
                <a:tableStyleId>{5C22544A-7EE6-4342-B048-85BDC9FD1C3A}</a:tableStyleId>
              </a:tblPr>
              <a:tblGrid>
                <a:gridCol w="4091781"/>
                <a:gridCol w="4091781"/>
              </a:tblGrid>
              <a:tr h="370840">
                <a:tc>
                  <a:txBody>
                    <a:bodyPr/>
                    <a:lstStyle/>
                    <a:p>
                      <a:r>
                        <a:rPr lang="en-US" dirty="0" smtClean="0"/>
                        <a:t>Synergy IS</a:t>
                      </a:r>
                      <a:endParaRPr lang="en-US" dirty="0"/>
                    </a:p>
                  </a:txBody>
                  <a:tcPr/>
                </a:tc>
                <a:tc>
                  <a:txBody>
                    <a:bodyPr/>
                    <a:lstStyle/>
                    <a:p>
                      <a:r>
                        <a:rPr lang="en-US" dirty="0" smtClean="0"/>
                        <a:t>Synergy IS NOT</a:t>
                      </a:r>
                      <a:endParaRPr lang="en-US" dirty="0"/>
                    </a:p>
                  </a:txBody>
                  <a:tcPr/>
                </a:tc>
              </a:tr>
              <a:tr h="370840">
                <a:tc>
                  <a:txBody>
                    <a:bodyPr/>
                    <a:lstStyle/>
                    <a:p>
                      <a:r>
                        <a:rPr lang="en-US" dirty="0" smtClean="0">
                          <a:latin typeface="Constantia" pitchFamily="18" charset="0"/>
                        </a:rPr>
                        <a:t>Being open-minded</a:t>
                      </a:r>
                      <a:endParaRPr lang="en-US" dirty="0">
                        <a:latin typeface="Constantia" pitchFamily="18" charset="0"/>
                      </a:endParaRPr>
                    </a:p>
                  </a:txBody>
                  <a:tcPr/>
                </a:tc>
                <a:tc>
                  <a:txBody>
                    <a:bodyPr/>
                    <a:lstStyle/>
                    <a:p>
                      <a:r>
                        <a:rPr lang="en-US" dirty="0" smtClean="0">
                          <a:latin typeface="Constantia" pitchFamily="18" charset="0"/>
                        </a:rPr>
                        <a:t>Thinking</a:t>
                      </a:r>
                      <a:r>
                        <a:rPr lang="en-US" baseline="0" dirty="0" smtClean="0">
                          <a:latin typeface="Constantia" pitchFamily="18" charset="0"/>
                        </a:rPr>
                        <a:t> you’re always right</a:t>
                      </a:r>
                      <a:endParaRPr lang="en-US" dirty="0">
                        <a:latin typeface="Constantia" pitchFamily="18" charset="0"/>
                      </a:endParaRPr>
                    </a:p>
                  </a:txBody>
                  <a:tcPr/>
                </a:tc>
              </a:tr>
              <a:tr h="370840">
                <a:tc>
                  <a:txBody>
                    <a:bodyPr/>
                    <a:lstStyle/>
                    <a:p>
                      <a:r>
                        <a:rPr lang="en-US" dirty="0" smtClean="0">
                          <a:latin typeface="Constantia" pitchFamily="18" charset="0"/>
                        </a:rPr>
                        <a:t>Teamwork</a:t>
                      </a:r>
                      <a:endParaRPr lang="en-US" dirty="0">
                        <a:latin typeface="Constantia" pitchFamily="18" charset="0"/>
                      </a:endParaRPr>
                    </a:p>
                  </a:txBody>
                  <a:tcPr/>
                </a:tc>
                <a:tc>
                  <a:txBody>
                    <a:bodyPr/>
                    <a:lstStyle/>
                    <a:p>
                      <a:r>
                        <a:rPr lang="en-US" dirty="0" smtClean="0">
                          <a:latin typeface="Constantia" pitchFamily="18" charset="0"/>
                        </a:rPr>
                        <a:t>Working Independently</a:t>
                      </a:r>
                      <a:endParaRPr lang="en-US" dirty="0">
                        <a:latin typeface="Constantia" pitchFamily="18" charset="0"/>
                      </a:endParaRPr>
                    </a:p>
                  </a:txBody>
                  <a:tcPr/>
                </a:tc>
              </a:tr>
              <a:tr h="370840">
                <a:tc>
                  <a:txBody>
                    <a:bodyPr/>
                    <a:lstStyle/>
                    <a:p>
                      <a:r>
                        <a:rPr lang="en-US" dirty="0" smtClean="0">
                          <a:latin typeface="Constantia" pitchFamily="18" charset="0"/>
                        </a:rPr>
                        <a:t>Finding new and</a:t>
                      </a:r>
                      <a:r>
                        <a:rPr lang="en-US" baseline="0" dirty="0" smtClean="0">
                          <a:latin typeface="Constantia" pitchFamily="18" charset="0"/>
                        </a:rPr>
                        <a:t> better ways</a:t>
                      </a:r>
                      <a:endParaRPr lang="en-US" dirty="0">
                        <a:latin typeface="Constantia" pitchFamily="18" charset="0"/>
                      </a:endParaRPr>
                    </a:p>
                  </a:txBody>
                  <a:tcPr/>
                </a:tc>
                <a:tc>
                  <a:txBody>
                    <a:bodyPr/>
                    <a:lstStyle/>
                    <a:p>
                      <a:r>
                        <a:rPr lang="en-US" dirty="0" smtClean="0">
                          <a:latin typeface="Constantia" pitchFamily="18" charset="0"/>
                        </a:rPr>
                        <a:t>Compromise</a:t>
                      </a:r>
                      <a:endParaRPr lang="en-US" dirty="0">
                        <a:latin typeface="Constantia" pitchFamily="18" charset="0"/>
                      </a:endParaRPr>
                    </a:p>
                  </a:txBody>
                  <a:tcPr/>
                </a:tc>
              </a:tr>
              <a:tr h="370840">
                <a:tc>
                  <a:txBody>
                    <a:bodyPr/>
                    <a:lstStyle/>
                    <a:p>
                      <a:r>
                        <a:rPr lang="en-US" dirty="0" smtClean="0">
                          <a:latin typeface="Constantia" pitchFamily="18" charset="0"/>
                        </a:rPr>
                        <a:t>Keeping Promises</a:t>
                      </a:r>
                      <a:endParaRPr lang="en-US" dirty="0">
                        <a:latin typeface="Constantia" pitchFamily="18" charset="0"/>
                      </a:endParaRPr>
                    </a:p>
                  </a:txBody>
                  <a:tcPr/>
                </a:tc>
                <a:tc>
                  <a:txBody>
                    <a:bodyPr/>
                    <a:lstStyle/>
                    <a:p>
                      <a:r>
                        <a:rPr lang="en-US" dirty="0" smtClean="0">
                          <a:latin typeface="Constantia" pitchFamily="18" charset="0"/>
                        </a:rPr>
                        <a:t>Breaking Promises</a:t>
                      </a:r>
                      <a:endParaRPr lang="en-US" dirty="0">
                        <a:latin typeface="Constantia" pitchFamily="18" charset="0"/>
                      </a:endParaRPr>
                    </a:p>
                  </a:txBody>
                  <a:tcPr/>
                </a:tc>
              </a:tr>
              <a:tr h="370840">
                <a:tc>
                  <a:txBody>
                    <a:bodyPr/>
                    <a:lstStyle/>
                    <a:p>
                      <a:r>
                        <a:rPr lang="en-US" dirty="0" smtClean="0">
                          <a:latin typeface="Constantia" pitchFamily="18" charset="0"/>
                        </a:rPr>
                        <a:t>Being happy that we’re different</a:t>
                      </a:r>
                      <a:endParaRPr lang="en-US" dirty="0">
                        <a:latin typeface="Constantia" pitchFamily="18" charset="0"/>
                      </a:endParaRPr>
                    </a:p>
                  </a:txBody>
                  <a:tcPr/>
                </a:tc>
                <a:tc>
                  <a:txBody>
                    <a:bodyPr/>
                    <a:lstStyle/>
                    <a:p>
                      <a:r>
                        <a:rPr lang="en-US" dirty="0" smtClean="0">
                          <a:latin typeface="Constantia" pitchFamily="18" charset="0"/>
                        </a:rPr>
                        <a:t>Just tolerating differences</a:t>
                      </a:r>
                      <a:endParaRPr lang="en-US" dirty="0">
                        <a:latin typeface="Constantia" pitchFamily="18" charset="0"/>
                      </a:endParaRPr>
                    </a:p>
                  </a:txBody>
                  <a:tcPr/>
                </a:tc>
              </a:tr>
              <a:tr h="370840">
                <a:tc>
                  <a:txBody>
                    <a:bodyPr/>
                    <a:lstStyle/>
                    <a:p>
                      <a:r>
                        <a:rPr lang="en-US" dirty="0" smtClean="0">
                          <a:latin typeface="Constantia" pitchFamily="18" charset="0"/>
                        </a:rPr>
                        <a:t>Brainstorming</a:t>
                      </a:r>
                      <a:endParaRPr lang="en-US" dirty="0">
                        <a:latin typeface="Constantia" pitchFamily="18" charset="0"/>
                      </a:endParaRPr>
                    </a:p>
                  </a:txBody>
                  <a:tcPr/>
                </a:tc>
                <a:tc>
                  <a:txBody>
                    <a:bodyPr/>
                    <a:lstStyle/>
                    <a:p>
                      <a:r>
                        <a:rPr lang="en-US" dirty="0" smtClean="0">
                          <a:latin typeface="Constantia" pitchFamily="18" charset="0"/>
                        </a:rPr>
                        <a:t>Insisting on only one</a:t>
                      </a:r>
                      <a:r>
                        <a:rPr lang="en-US" baseline="0" dirty="0" smtClean="0">
                          <a:latin typeface="Constantia" pitchFamily="18" charset="0"/>
                        </a:rPr>
                        <a:t> right answer</a:t>
                      </a:r>
                      <a:endParaRPr lang="en-US" dirty="0">
                        <a:latin typeface="Constantia" pitchFamily="18" charset="0"/>
                      </a:endParaRP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Synergy is Everywhere</a:t>
            </a:r>
            <a:endParaRPr lang="en-US" dirty="0"/>
          </a:p>
        </p:txBody>
      </p:sp>
      <p:sp>
        <p:nvSpPr>
          <p:cNvPr id="3" name="Content Placeholder 2"/>
          <p:cNvSpPr>
            <a:spLocks noGrp="1"/>
          </p:cNvSpPr>
          <p:nvPr>
            <p:ph idx="1"/>
          </p:nvPr>
        </p:nvSpPr>
        <p:spPr/>
        <p:txBody>
          <a:bodyPr/>
          <a:lstStyle/>
          <a:p>
            <a:r>
              <a:rPr lang="en-US" dirty="0" smtClean="0">
                <a:latin typeface="Century Schoolbook" pitchFamily="18" charset="0"/>
              </a:rPr>
              <a:t>In your journals give examples of synergy for each category. </a:t>
            </a:r>
          </a:p>
          <a:p>
            <a:pPr>
              <a:buNone/>
            </a:pPr>
            <a:endParaRPr lang="en-US" dirty="0" smtClean="0">
              <a:latin typeface="Century Schoolbook" pitchFamily="18" charset="0"/>
            </a:endParaRPr>
          </a:p>
          <a:p>
            <a:r>
              <a:rPr lang="en-US" dirty="0" smtClean="0">
                <a:solidFill>
                  <a:schemeClr val="bg2">
                    <a:lumMod val="25000"/>
                  </a:schemeClr>
                </a:solidFill>
                <a:latin typeface="Century Schoolbook" pitchFamily="18" charset="0"/>
              </a:rPr>
              <a:t>Nature</a:t>
            </a:r>
          </a:p>
          <a:p>
            <a:r>
              <a:rPr lang="en-US" dirty="0" smtClean="0">
                <a:solidFill>
                  <a:schemeClr val="accent5">
                    <a:lumMod val="50000"/>
                  </a:schemeClr>
                </a:solidFill>
                <a:latin typeface="Century Schoolbook" pitchFamily="18" charset="0"/>
              </a:rPr>
              <a:t>School</a:t>
            </a:r>
          </a:p>
          <a:p>
            <a:r>
              <a:rPr lang="en-US" dirty="0" smtClean="0">
                <a:solidFill>
                  <a:schemeClr val="accent4">
                    <a:lumMod val="75000"/>
                  </a:schemeClr>
                </a:solidFill>
                <a:latin typeface="Century Schoolbook" pitchFamily="18" charset="0"/>
              </a:rPr>
              <a:t>Family</a:t>
            </a:r>
          </a:p>
          <a:p>
            <a:r>
              <a:rPr lang="en-US" dirty="0" smtClean="0">
                <a:solidFill>
                  <a:srgbClr val="00B0F0"/>
                </a:solidFill>
                <a:latin typeface="Century Schoolbook" pitchFamily="18" charset="0"/>
              </a:rPr>
              <a:t>Community/Church</a:t>
            </a:r>
          </a:p>
          <a:p>
            <a:endParaRPr lang="en-US" dirty="0">
              <a:latin typeface="Century Schoolbook" pitchFamily="18" charset="0"/>
            </a:endParaRPr>
          </a:p>
        </p:txBody>
      </p:sp>
      <p:pic>
        <p:nvPicPr>
          <p:cNvPr id="3074" name="Picture 2" descr="C:\Documents and Settings\Mindy\Local Settings\Temporary Internet Files\Content.IE5\C03407L2\MP900262640[1].jpg"/>
          <p:cNvPicPr>
            <a:picLocks noChangeAspect="1" noChangeArrowheads="1"/>
          </p:cNvPicPr>
          <p:nvPr/>
        </p:nvPicPr>
        <p:blipFill>
          <a:blip r:embed="rId2" cstate="print"/>
          <a:srcRect/>
          <a:stretch>
            <a:fillRect/>
          </a:stretch>
        </p:blipFill>
        <p:spPr bwMode="auto">
          <a:xfrm>
            <a:off x="7086600" y="1905000"/>
            <a:ext cx="1440180" cy="2171126"/>
          </a:xfrm>
          <a:prstGeom prst="rect">
            <a:avLst/>
          </a:prstGeom>
          <a:noFill/>
        </p:spPr>
      </p:pic>
      <p:pic>
        <p:nvPicPr>
          <p:cNvPr id="1028" name="Picture 4" descr="C:\Documents and Settings\Mindy\Local Settings\Temporary Internet Files\Content.IE5\ORS9PDMP\MP910220959[1].jpg"/>
          <p:cNvPicPr>
            <a:picLocks noChangeAspect="1" noChangeArrowheads="1"/>
          </p:cNvPicPr>
          <p:nvPr/>
        </p:nvPicPr>
        <p:blipFill>
          <a:blip r:embed="rId3" cstate="print"/>
          <a:srcRect/>
          <a:stretch>
            <a:fillRect/>
          </a:stretch>
        </p:blipFill>
        <p:spPr bwMode="auto">
          <a:xfrm>
            <a:off x="4267200" y="1371600"/>
            <a:ext cx="2438400" cy="1624164"/>
          </a:xfrm>
          <a:prstGeom prst="rect">
            <a:avLst/>
          </a:prstGeom>
          <a:noFill/>
        </p:spPr>
      </p:pic>
      <p:pic>
        <p:nvPicPr>
          <p:cNvPr id="1030" name="Picture 6" descr="C:\Documents and Settings\Mindy\Local Settings\Temporary Internet Files\Content.IE5\Q68PGCRT\MC900310402[1].wmf"/>
          <p:cNvPicPr>
            <a:picLocks noChangeAspect="1" noChangeArrowheads="1"/>
          </p:cNvPicPr>
          <p:nvPr/>
        </p:nvPicPr>
        <p:blipFill>
          <a:blip r:embed="rId4" cstate="print"/>
          <a:srcRect/>
          <a:stretch>
            <a:fillRect/>
          </a:stretch>
        </p:blipFill>
        <p:spPr bwMode="auto">
          <a:xfrm>
            <a:off x="4953000" y="3429000"/>
            <a:ext cx="1820570" cy="95463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t>
            </a:r>
            <a:r>
              <a:rPr lang="en-US" dirty="0" smtClean="0"/>
              <a:t>i</a:t>
            </a:r>
            <a:r>
              <a:rPr lang="en-US" dirty="0" smtClean="0">
                <a:solidFill>
                  <a:srgbClr val="FFC000"/>
                </a:solidFill>
              </a:rPr>
              <a:t>v</a:t>
            </a:r>
            <a:r>
              <a:rPr lang="en-US" dirty="0" smtClean="0">
                <a:solidFill>
                  <a:schemeClr val="accent5">
                    <a:lumMod val="75000"/>
                  </a:schemeClr>
                </a:solidFill>
              </a:rPr>
              <a:t>e</a:t>
            </a:r>
            <a:r>
              <a:rPr lang="en-US" dirty="0" smtClean="0">
                <a:solidFill>
                  <a:srgbClr val="FF3300"/>
                </a:solidFill>
              </a:rPr>
              <a:t>r</a:t>
            </a:r>
            <a:r>
              <a:rPr lang="en-US" dirty="0" smtClean="0">
                <a:solidFill>
                  <a:srgbClr val="7030A0"/>
                </a:solidFill>
              </a:rPr>
              <a:t>s</a:t>
            </a:r>
            <a:r>
              <a:rPr lang="en-US" dirty="0" smtClean="0">
                <a:solidFill>
                  <a:schemeClr val="tx2">
                    <a:lumMod val="40000"/>
                    <a:lumOff val="60000"/>
                  </a:schemeClr>
                </a:solidFill>
              </a:rPr>
              <a:t>i</a:t>
            </a:r>
            <a:r>
              <a:rPr lang="en-US" dirty="0" smtClean="0">
                <a:solidFill>
                  <a:schemeClr val="tx1"/>
                </a:solidFill>
              </a:rPr>
              <a:t>t</a:t>
            </a:r>
            <a:r>
              <a:rPr lang="en-US" dirty="0" smtClean="0">
                <a:solidFill>
                  <a:srgbClr val="F73BDC"/>
                </a:solidFill>
              </a:rPr>
              <a:t>y</a:t>
            </a:r>
            <a:endParaRPr lang="en-US" dirty="0">
              <a:solidFill>
                <a:srgbClr val="F73BDC"/>
              </a:solidFill>
            </a:endParaRPr>
          </a:p>
        </p:txBody>
      </p:sp>
      <p:sp>
        <p:nvSpPr>
          <p:cNvPr id="3" name="Content Placeholder 2"/>
          <p:cNvSpPr>
            <a:spLocks noGrp="1"/>
          </p:cNvSpPr>
          <p:nvPr>
            <p:ph idx="1"/>
          </p:nvPr>
        </p:nvSpPr>
        <p:spPr/>
        <p:txBody>
          <a:bodyPr/>
          <a:lstStyle/>
          <a:p>
            <a:r>
              <a:rPr lang="en-US" dirty="0" smtClean="0">
                <a:latin typeface="Constantia" pitchFamily="18" charset="0"/>
              </a:rPr>
              <a:t>How we are all different</a:t>
            </a:r>
          </a:p>
          <a:p>
            <a:pPr lvl="1"/>
            <a:r>
              <a:rPr lang="en-US" dirty="0" smtClean="0">
                <a:latin typeface="Constantia" pitchFamily="18" charset="0"/>
              </a:rPr>
              <a:t>Race</a:t>
            </a:r>
          </a:p>
          <a:p>
            <a:pPr lvl="1"/>
            <a:r>
              <a:rPr lang="en-US" dirty="0" smtClean="0">
                <a:latin typeface="Constantia" pitchFamily="18" charset="0"/>
              </a:rPr>
              <a:t>Gender</a:t>
            </a:r>
          </a:p>
          <a:p>
            <a:pPr lvl="1"/>
            <a:r>
              <a:rPr lang="en-US" dirty="0" smtClean="0">
                <a:latin typeface="Constantia" pitchFamily="18" charset="0"/>
              </a:rPr>
              <a:t>Religion</a:t>
            </a:r>
          </a:p>
          <a:p>
            <a:pPr lvl="1"/>
            <a:r>
              <a:rPr lang="en-US" dirty="0" smtClean="0">
                <a:latin typeface="Constantia" pitchFamily="18" charset="0"/>
              </a:rPr>
              <a:t>Age</a:t>
            </a:r>
          </a:p>
          <a:p>
            <a:pPr lvl="1"/>
            <a:r>
              <a:rPr lang="en-US" dirty="0" smtClean="0">
                <a:latin typeface="Constantia" pitchFamily="18" charset="0"/>
              </a:rPr>
              <a:t>Dress</a:t>
            </a:r>
          </a:p>
          <a:p>
            <a:pPr lvl="1"/>
            <a:r>
              <a:rPr lang="en-US" dirty="0" smtClean="0">
                <a:latin typeface="Constantia" pitchFamily="18" charset="0"/>
              </a:rPr>
              <a:t>Body Type</a:t>
            </a:r>
          </a:p>
          <a:p>
            <a:pPr lvl="1"/>
            <a:r>
              <a:rPr lang="en-US" dirty="0" smtClean="0">
                <a:latin typeface="Constantia" pitchFamily="18" charset="0"/>
              </a:rPr>
              <a:t>Social Status</a:t>
            </a:r>
          </a:p>
          <a:p>
            <a:pPr lvl="1"/>
            <a:r>
              <a:rPr lang="en-US" dirty="0" smtClean="0">
                <a:latin typeface="Constantia" pitchFamily="18" charset="0"/>
              </a:rPr>
              <a:t>Abilities/Disabilities</a:t>
            </a:r>
            <a:endParaRPr lang="en-US" dirty="0">
              <a:latin typeface="Constantia" pitchFamily="18" charset="0"/>
            </a:endParaRPr>
          </a:p>
        </p:txBody>
      </p:sp>
      <p:sp>
        <p:nvSpPr>
          <p:cNvPr id="4" name="TextBox 3"/>
          <p:cNvSpPr txBox="1"/>
          <p:nvPr/>
        </p:nvSpPr>
        <p:spPr>
          <a:xfrm>
            <a:off x="4267200" y="1447800"/>
            <a:ext cx="3994731" cy="1631216"/>
          </a:xfrm>
          <a:prstGeom prst="rect">
            <a:avLst/>
          </a:prstGeom>
          <a:noFill/>
        </p:spPr>
        <p:txBody>
          <a:bodyPr wrap="square" rtlCol="0">
            <a:spAutoFit/>
          </a:bodyPr>
          <a:lstStyle/>
          <a:p>
            <a:pPr algn="ctr"/>
            <a:r>
              <a:rPr lang="en-US" sz="2000" b="1" u="sng" dirty="0" smtClean="0">
                <a:solidFill>
                  <a:srgbClr val="C00000"/>
                </a:solidFill>
                <a:latin typeface="Century Schoolbook" pitchFamily="18" charset="0"/>
              </a:rPr>
              <a:t>3 Ways to Handle Diversity</a:t>
            </a:r>
          </a:p>
          <a:p>
            <a:pPr algn="ctr"/>
            <a:endParaRPr lang="en-US" sz="2000" b="1" u="sng" dirty="0" smtClean="0">
              <a:solidFill>
                <a:srgbClr val="C00000"/>
              </a:solidFill>
              <a:latin typeface="Century Schoolbook" pitchFamily="18" charset="0"/>
            </a:endParaRPr>
          </a:p>
          <a:p>
            <a:pPr algn="ctr"/>
            <a:r>
              <a:rPr lang="en-US" sz="2000" dirty="0" smtClean="0">
                <a:solidFill>
                  <a:srgbClr val="C00000"/>
                </a:solidFill>
                <a:latin typeface="Century Schoolbook" pitchFamily="18" charset="0"/>
              </a:rPr>
              <a:t>Level 1: Shun Diversity</a:t>
            </a:r>
          </a:p>
          <a:p>
            <a:pPr algn="ctr"/>
            <a:r>
              <a:rPr lang="en-US" sz="2000" dirty="0" smtClean="0">
                <a:solidFill>
                  <a:srgbClr val="C00000"/>
                </a:solidFill>
                <a:latin typeface="Century Schoolbook" pitchFamily="18" charset="0"/>
              </a:rPr>
              <a:t>Level 2: Tolerate Diversity</a:t>
            </a:r>
          </a:p>
          <a:p>
            <a:pPr algn="ctr"/>
            <a:r>
              <a:rPr lang="en-US" sz="2000" dirty="0" smtClean="0">
                <a:solidFill>
                  <a:srgbClr val="C00000"/>
                </a:solidFill>
                <a:latin typeface="Century Schoolbook" pitchFamily="18" charset="0"/>
              </a:rPr>
              <a:t>Level 3: Celebrate Diversity</a:t>
            </a:r>
            <a:endParaRPr lang="en-US" sz="2000" dirty="0">
              <a:solidFill>
                <a:srgbClr val="C00000"/>
              </a:solidFill>
              <a:latin typeface="Century Schoolbook" pitchFamily="18" charset="0"/>
            </a:endParaRPr>
          </a:p>
        </p:txBody>
      </p:sp>
      <p:pic>
        <p:nvPicPr>
          <p:cNvPr id="2051" name="Picture 3" descr="C:\Documents and Settings\Mindy\Local Settings\Temporary Internet Files\Content.IE5\C03407L2\MP900439424[1].jpg"/>
          <p:cNvPicPr>
            <a:picLocks noChangeAspect="1" noChangeArrowheads="1"/>
          </p:cNvPicPr>
          <p:nvPr/>
        </p:nvPicPr>
        <p:blipFill>
          <a:blip r:embed="rId2" cstate="print"/>
          <a:srcRect/>
          <a:stretch>
            <a:fillRect/>
          </a:stretch>
        </p:blipFill>
        <p:spPr bwMode="auto">
          <a:xfrm>
            <a:off x="4114800" y="3505200"/>
            <a:ext cx="4336906" cy="29077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Shunners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Constantia" pitchFamily="18" charset="0"/>
              </a:rPr>
              <a:t>Afraid of differences</a:t>
            </a:r>
          </a:p>
          <a:p>
            <a:endParaRPr lang="en-US" dirty="0" smtClean="0">
              <a:latin typeface="Constantia" pitchFamily="18" charset="0"/>
            </a:endParaRPr>
          </a:p>
          <a:p>
            <a:r>
              <a:rPr lang="en-US" dirty="0" smtClean="0">
                <a:latin typeface="Constantia" pitchFamily="18" charset="0"/>
              </a:rPr>
              <a:t>Are disturbed by people of a different race, religion or who wear a different brand of shoes as them</a:t>
            </a:r>
          </a:p>
          <a:p>
            <a:endParaRPr lang="en-US" dirty="0" smtClean="0">
              <a:latin typeface="Constantia" pitchFamily="18" charset="0"/>
            </a:endParaRPr>
          </a:p>
          <a:p>
            <a:r>
              <a:rPr lang="en-US" dirty="0" smtClean="0">
                <a:latin typeface="Constantia" pitchFamily="18" charset="0"/>
              </a:rPr>
              <a:t>Convinced their way of life is the “best” or “right” and “only” way.</a:t>
            </a:r>
          </a:p>
          <a:p>
            <a:endParaRPr lang="en-US" dirty="0" smtClean="0">
              <a:latin typeface="Constantia" pitchFamily="18" charset="0"/>
            </a:endParaRPr>
          </a:p>
          <a:p>
            <a:r>
              <a:rPr lang="en-US" dirty="0" smtClean="0">
                <a:latin typeface="Constantia" pitchFamily="18" charset="0"/>
              </a:rPr>
              <a:t>Enjoy ridiculing those who are </a:t>
            </a:r>
          </a:p>
          <a:p>
            <a:pPr>
              <a:buNone/>
            </a:pPr>
            <a:r>
              <a:rPr lang="en-US" dirty="0" smtClean="0">
                <a:latin typeface="Constantia" pitchFamily="18" charset="0"/>
              </a:rPr>
              <a:t>     different</a:t>
            </a:r>
          </a:p>
          <a:p>
            <a:endParaRPr lang="en-US" dirty="0" smtClean="0">
              <a:latin typeface="Constantia" pitchFamily="18" charset="0"/>
            </a:endParaRPr>
          </a:p>
          <a:p>
            <a:r>
              <a:rPr lang="en-US" dirty="0" smtClean="0">
                <a:latin typeface="Constantia" pitchFamily="18" charset="0"/>
              </a:rPr>
              <a:t>Often join gangs, cliques and </a:t>
            </a:r>
          </a:p>
          <a:p>
            <a:pPr>
              <a:buNone/>
            </a:pPr>
            <a:r>
              <a:rPr lang="en-US" dirty="0" smtClean="0">
                <a:latin typeface="Constantia" pitchFamily="18" charset="0"/>
              </a:rPr>
              <a:t>     other organizations that shun others. </a:t>
            </a:r>
            <a:endParaRPr lang="en-US" dirty="0">
              <a:latin typeface="Constantia"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638800" y="3048000"/>
            <a:ext cx="2876550" cy="3143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Tolerator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onstantia" pitchFamily="18" charset="0"/>
              </a:rPr>
              <a:t>Believe that everyone has the right to be different</a:t>
            </a:r>
          </a:p>
          <a:p>
            <a:endParaRPr lang="en-US" dirty="0" smtClean="0">
              <a:latin typeface="Constantia" pitchFamily="18" charset="0"/>
            </a:endParaRPr>
          </a:p>
          <a:p>
            <a:r>
              <a:rPr lang="en-US" dirty="0" smtClean="0">
                <a:latin typeface="Constantia" pitchFamily="18" charset="0"/>
              </a:rPr>
              <a:t>Don’t shun diversity, don’t embrace it either</a:t>
            </a:r>
          </a:p>
          <a:p>
            <a:endParaRPr lang="en-US" dirty="0" smtClean="0">
              <a:latin typeface="Constantia" pitchFamily="18" charset="0"/>
            </a:endParaRPr>
          </a:p>
          <a:p>
            <a:r>
              <a:rPr lang="en-US" dirty="0" smtClean="0">
                <a:latin typeface="Constantia" pitchFamily="18" charset="0"/>
              </a:rPr>
              <a:t>“You do your thing, I’ll </a:t>
            </a:r>
          </a:p>
          <a:p>
            <a:pPr>
              <a:buNone/>
            </a:pPr>
            <a:r>
              <a:rPr lang="en-US" dirty="0" smtClean="0">
                <a:latin typeface="Constantia" pitchFamily="18" charset="0"/>
              </a:rPr>
              <a:t>     do mine. You don’t bother </a:t>
            </a:r>
          </a:p>
          <a:p>
            <a:pPr>
              <a:buNone/>
            </a:pPr>
            <a:r>
              <a:rPr lang="en-US" dirty="0" smtClean="0">
                <a:latin typeface="Constantia" pitchFamily="18" charset="0"/>
              </a:rPr>
              <a:t>      me, I won’t bother you.”</a:t>
            </a:r>
          </a:p>
          <a:p>
            <a:endParaRPr lang="en-US" dirty="0" smtClean="0">
              <a:latin typeface="Constantia" pitchFamily="18" charset="0"/>
            </a:endParaRPr>
          </a:p>
          <a:p>
            <a:r>
              <a:rPr lang="en-US" dirty="0" smtClean="0">
                <a:latin typeface="Constantia" pitchFamily="18" charset="0"/>
              </a:rPr>
              <a:t>See differences as hurdles, </a:t>
            </a:r>
          </a:p>
          <a:p>
            <a:pPr>
              <a:buNone/>
            </a:pPr>
            <a:r>
              <a:rPr lang="en-US" dirty="0" smtClean="0">
                <a:latin typeface="Constantia" pitchFamily="18" charset="0"/>
              </a:rPr>
              <a:t>    not strengths to build upon. </a:t>
            </a:r>
            <a:endParaRPr lang="en-US" dirty="0">
              <a:latin typeface="Constantia" pitchFamily="18" charset="0"/>
            </a:endParaRPr>
          </a:p>
        </p:txBody>
      </p:sp>
      <p:pic>
        <p:nvPicPr>
          <p:cNvPr id="4099" name="Picture 3"/>
          <p:cNvPicPr>
            <a:picLocks noChangeAspect="1" noChangeArrowheads="1"/>
          </p:cNvPicPr>
          <p:nvPr/>
        </p:nvPicPr>
        <p:blipFill>
          <a:blip r:embed="rId2" cstate="print"/>
          <a:srcRect/>
          <a:stretch>
            <a:fillRect/>
          </a:stretch>
        </p:blipFill>
        <p:spPr bwMode="auto">
          <a:xfrm>
            <a:off x="5257800" y="2362200"/>
            <a:ext cx="3200400" cy="38385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199</TotalTime>
  <Words>1376</Words>
  <Application>Microsoft Office PowerPoint</Application>
  <PresentationFormat>On-screen Show (4:3)</PresentationFormat>
  <Paragraphs>238</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Aspect</vt:lpstr>
      <vt:lpstr>Synergize</vt:lpstr>
      <vt:lpstr>ASCA Standards</vt:lpstr>
      <vt:lpstr>6th Grade Standards</vt:lpstr>
      <vt:lpstr>Synergy</vt:lpstr>
      <vt:lpstr>PowerPoint Presentation</vt:lpstr>
      <vt:lpstr>Synergy is Everywhere</vt:lpstr>
      <vt:lpstr>Diversity</vt:lpstr>
      <vt:lpstr>Shunners</vt:lpstr>
      <vt:lpstr>Tolerator</vt:lpstr>
      <vt:lpstr>Celebrator</vt:lpstr>
      <vt:lpstr>Multiple Intelligences</vt:lpstr>
      <vt:lpstr>How Smart Are You? </vt:lpstr>
      <vt:lpstr>How Fruity Are you? </vt:lpstr>
      <vt:lpstr>PowerPoint Presentation</vt:lpstr>
      <vt:lpstr>Grapes</vt:lpstr>
      <vt:lpstr>Oranges</vt:lpstr>
      <vt:lpstr>Bananas</vt:lpstr>
      <vt:lpstr>Melons</vt:lpstr>
      <vt:lpstr>Which fruit is best? </vt:lpstr>
      <vt:lpstr>Roadblocks to Celebrating Differences</vt:lpstr>
      <vt:lpstr>Problem Solving with Synergy</vt:lpstr>
      <vt:lpstr>PowerPoint Presentation</vt:lpstr>
      <vt:lpstr>Getting to Synergy: Action Plan</vt:lpstr>
      <vt:lpstr>Putting the 7 Habits into Action!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Synergize</dc:title>
  <dc:creator> </dc:creator>
  <cp:lastModifiedBy>Mindy Willard</cp:lastModifiedBy>
  <cp:revision>25</cp:revision>
  <dcterms:created xsi:type="dcterms:W3CDTF">2012-02-07T13:48:20Z</dcterms:created>
  <dcterms:modified xsi:type="dcterms:W3CDTF">2013-05-09T16:13:31Z</dcterms:modified>
</cp:coreProperties>
</file>