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69" r:id="rId3"/>
    <p:sldId id="270" r:id="rId4"/>
    <p:sldId id="259" r:id="rId5"/>
    <p:sldId id="261" r:id="rId6"/>
    <p:sldId id="258" r:id="rId7"/>
    <p:sldId id="260" r:id="rId8"/>
    <p:sldId id="257" r:id="rId9"/>
    <p:sldId id="267" r:id="rId10"/>
    <p:sldId id="262" r:id="rId11"/>
    <p:sldId id="263" r:id="rId12"/>
    <p:sldId id="264" r:id="rId13"/>
    <p:sldId id="265" r:id="rId14"/>
    <p:sldId id="266" r:id="rId15"/>
    <p:sldId id="268"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69" autoAdjust="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Listening</c:v>
                </c:pt>
              </c:strCache>
            </c:strRef>
          </c:tx>
          <c:cat>
            <c:strRef>
              <c:f>Sheet1!$A$2:$A$4</c:f>
              <c:strCache>
                <c:ptCount val="3"/>
                <c:pt idx="0">
                  <c:v>Words</c:v>
                </c:pt>
                <c:pt idx="1">
                  <c:v>Body Language</c:v>
                </c:pt>
                <c:pt idx="2">
                  <c:v>Tone/Feeling</c:v>
                </c:pt>
              </c:strCache>
            </c:strRef>
          </c:cat>
          <c:val>
            <c:numRef>
              <c:f>Sheet1!$B$2:$B$4</c:f>
              <c:numCache>
                <c:formatCode>General</c:formatCode>
                <c:ptCount val="3"/>
                <c:pt idx="0">
                  <c:v>7</c:v>
                </c:pt>
                <c:pt idx="1">
                  <c:v>53</c:v>
                </c:pt>
                <c:pt idx="2">
                  <c:v>40</c:v>
                </c:pt>
              </c:numCache>
            </c:numRef>
          </c:val>
        </c:ser>
        <c:firstSliceAng val="0"/>
      </c:pieChart>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A507BE8-25E0-49D1-B3EC-969F8B9FA8CD}" type="datetimeFigureOut">
              <a:rPr lang="en-US" smtClean="0"/>
              <a:pPr/>
              <a:t>3/8/2012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CAFA055-3AA9-4327-A60A-FFFF55AC5E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AFA055-3AA9-4327-A60A-FFFF55AC5E0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this true?</a:t>
            </a:r>
            <a:endParaRPr lang="en-US" dirty="0"/>
          </a:p>
        </p:txBody>
      </p:sp>
      <p:sp>
        <p:nvSpPr>
          <p:cNvPr id="4" name="Slide Number Placeholder 3"/>
          <p:cNvSpPr>
            <a:spLocks noGrp="1"/>
          </p:cNvSpPr>
          <p:nvPr>
            <p:ph type="sldNum" sz="quarter" idx="10"/>
          </p:nvPr>
        </p:nvSpPr>
        <p:spPr/>
        <p:txBody>
          <a:bodyPr/>
          <a:lstStyle/>
          <a:p>
            <a:fld id="{DCAFA055-3AA9-4327-A60A-FFFF55AC5E0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AFA055-3AA9-4327-A60A-FFFF55AC5E0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AFA055-3AA9-4327-A60A-FFFF55AC5E0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AFA055-3AA9-4327-A60A-FFFF55AC5E0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examples on page 169</a:t>
            </a:r>
            <a:endParaRPr lang="en-US" dirty="0"/>
          </a:p>
        </p:txBody>
      </p:sp>
      <p:sp>
        <p:nvSpPr>
          <p:cNvPr id="4" name="Slide Number Placeholder 3"/>
          <p:cNvSpPr>
            <a:spLocks noGrp="1"/>
          </p:cNvSpPr>
          <p:nvPr>
            <p:ph type="sldNum" sz="quarter" idx="10"/>
          </p:nvPr>
        </p:nvSpPr>
        <p:spPr/>
        <p:txBody>
          <a:bodyPr/>
          <a:lstStyle/>
          <a:p>
            <a:fld id="{DCAFA055-3AA9-4327-A60A-FFFF55AC5E0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 matter how hard people want appear on the outside, most everyone is kind and tender on the inside and we all have a desperate need to be understood</a:t>
            </a:r>
          </a:p>
          <a:p>
            <a:r>
              <a:rPr lang="en-US" baseline="0" dirty="0" smtClean="0"/>
              <a:t>Read story at middle of page 171</a:t>
            </a:r>
            <a:endParaRPr lang="en-US" dirty="0"/>
          </a:p>
        </p:txBody>
      </p:sp>
      <p:sp>
        <p:nvSpPr>
          <p:cNvPr id="4" name="Slide Number Placeholder 3"/>
          <p:cNvSpPr>
            <a:spLocks noGrp="1"/>
          </p:cNvSpPr>
          <p:nvPr>
            <p:ph type="sldNum" sz="quarter" idx="10"/>
          </p:nvPr>
        </p:nvSpPr>
        <p:spPr/>
        <p:txBody>
          <a:bodyPr/>
          <a:lstStyle/>
          <a:p>
            <a:fld id="{DCAFA055-3AA9-4327-A60A-FFFF55AC5E07}"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Tinted Glasses Story</a:t>
            </a:r>
          </a:p>
          <a:p>
            <a:r>
              <a:rPr lang="en-US" dirty="0" smtClean="0"/>
              <a:t>Point of view- fight at school,</a:t>
            </a:r>
            <a:r>
              <a:rPr lang="en-US" baseline="0" dirty="0" smtClean="0"/>
              <a:t> disagreement with parents, teachers, etc.</a:t>
            </a:r>
          </a:p>
          <a:p>
            <a:r>
              <a:rPr lang="en-US" baseline="0" dirty="0" smtClean="0"/>
              <a:t>Read story at bottom of page 172</a:t>
            </a:r>
            <a:endParaRPr lang="en-US" dirty="0"/>
          </a:p>
        </p:txBody>
      </p:sp>
      <p:sp>
        <p:nvSpPr>
          <p:cNvPr id="4" name="Slide Number Placeholder 3"/>
          <p:cNvSpPr>
            <a:spLocks noGrp="1"/>
          </p:cNvSpPr>
          <p:nvPr>
            <p:ph type="sldNum" sz="quarter" idx="10"/>
          </p:nvPr>
        </p:nvSpPr>
        <p:spPr/>
        <p:txBody>
          <a:bodyPr/>
          <a:lstStyle/>
          <a:p>
            <a:fld id="{DCAFA055-3AA9-4327-A60A-FFFF55AC5E07}"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example on bottom</a:t>
            </a:r>
            <a:r>
              <a:rPr lang="en-US" baseline="0" dirty="0" smtClean="0"/>
              <a:t> of page 173</a:t>
            </a:r>
          </a:p>
          <a:p>
            <a:r>
              <a:rPr lang="en-US" baseline="0" dirty="0" smtClean="0"/>
              <a:t>Explain when not to use mirroring—Bathroom story on middle of page 175</a:t>
            </a:r>
          </a:p>
          <a:p>
            <a:endParaRPr lang="en-US" dirty="0"/>
          </a:p>
        </p:txBody>
      </p:sp>
      <p:sp>
        <p:nvSpPr>
          <p:cNvPr id="4" name="Slide Number Placeholder 3"/>
          <p:cNvSpPr>
            <a:spLocks noGrp="1"/>
          </p:cNvSpPr>
          <p:nvPr>
            <p:ph type="sldNum" sz="quarter" idx="10"/>
          </p:nvPr>
        </p:nvSpPr>
        <p:spPr/>
        <p:txBody>
          <a:bodyPr/>
          <a:lstStyle/>
          <a:p>
            <a:fld id="{DCAFA055-3AA9-4327-A60A-FFFF55AC5E0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C2DB0B3-6FEC-434C-A86B-84099CFFFBB3}" type="datetimeFigureOut">
              <a:rPr lang="en-US" smtClean="0"/>
              <a:pPr/>
              <a:t>3/8/2012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6367FB6-7A3D-4730-90F2-367F7AD9EF6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DB0B3-6FEC-434C-A86B-84099CFFFBB3}"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DB0B3-6FEC-434C-A86B-84099CFFFBB3}"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DB0B3-6FEC-434C-A86B-84099CFFFBB3}"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2DB0B3-6FEC-434C-A86B-84099CFFFBB3}"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6367FB6-7A3D-4730-90F2-367F7AD9EF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DB0B3-6FEC-434C-A86B-84099CFFFBB3}"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2DB0B3-6FEC-434C-A86B-84099CFFFBB3}" type="datetimeFigureOut">
              <a:rPr lang="en-US" smtClean="0"/>
              <a:pPr/>
              <a:t>3/8/2012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2DB0B3-6FEC-434C-A86B-84099CFFFBB3}" type="datetimeFigureOut">
              <a:rPr lang="en-US" smtClean="0"/>
              <a:pPr/>
              <a:t>3/8/2012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DB0B3-6FEC-434C-A86B-84099CFFFBB3}" type="datetimeFigureOut">
              <a:rPr lang="en-US" smtClean="0"/>
              <a:pPr/>
              <a:t>3/8/2012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DB0B3-6FEC-434C-A86B-84099CFFFBB3}"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2DB0B3-6FEC-434C-A86B-84099CFFFBB3}"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7FB6-7A3D-4730-90F2-367F7AD9E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C2DB0B3-6FEC-434C-A86B-84099CFFFBB3}" type="datetimeFigureOut">
              <a:rPr lang="en-US" smtClean="0"/>
              <a:pPr/>
              <a:t>3/8/2012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6367FB6-7A3D-4730-90F2-367F7AD9EF6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685800"/>
            <a:ext cx="7772400" cy="5410199"/>
          </a:xfrm>
        </p:spPr>
        <p:txBody>
          <a:bodyPr>
            <a:normAutofit/>
          </a:bodyPr>
          <a:lstStyle/>
          <a:p>
            <a:r>
              <a:rPr lang="en-US" sz="5400" dirty="0" smtClean="0"/>
              <a:t>Habit 5</a:t>
            </a:r>
            <a:br>
              <a:rPr lang="en-US" sz="5400" dirty="0" smtClean="0"/>
            </a:br>
            <a:r>
              <a:rPr lang="en-US" sz="5400" dirty="0" smtClean="0"/>
              <a:t/>
            </a:r>
            <a:br>
              <a:rPr lang="en-US" sz="5400" dirty="0" smtClean="0"/>
            </a:br>
            <a:r>
              <a:rPr lang="en-US" sz="5400" dirty="0" smtClean="0"/>
              <a:t>Seek First to Understand, </a:t>
            </a:r>
            <a:br>
              <a:rPr lang="en-US" sz="5400" dirty="0" smtClean="0"/>
            </a:br>
            <a:r>
              <a:rPr lang="en-US" sz="5400" dirty="0" smtClean="0"/>
              <a:t>Then to Be Understood</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Genuine Listening</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 with your eyes, heart, and ears</a:t>
            </a:r>
            <a:endParaRPr lang="en-US" dirty="0"/>
          </a:p>
        </p:txBody>
      </p:sp>
      <p:sp>
        <p:nvSpPr>
          <p:cNvPr id="3" name="Content Placeholder 2"/>
          <p:cNvSpPr>
            <a:spLocks noGrp="1"/>
          </p:cNvSpPr>
          <p:nvPr>
            <p:ph idx="1"/>
          </p:nvPr>
        </p:nvSpPr>
        <p:spPr/>
        <p:txBody>
          <a:bodyPr>
            <a:normAutofit/>
          </a:bodyPr>
          <a:lstStyle/>
          <a:p>
            <a:r>
              <a:rPr lang="en-US" dirty="0" smtClean="0"/>
              <a:t>Notice how you can change the meaning of a sentence by emphasizing a different word.</a:t>
            </a:r>
          </a:p>
          <a:p>
            <a:pPr>
              <a:buNone/>
            </a:pPr>
            <a:endParaRPr lang="en-US" dirty="0" smtClean="0"/>
          </a:p>
          <a:p>
            <a:pPr algn="ctr">
              <a:buNone/>
            </a:pPr>
            <a:r>
              <a:rPr lang="en-US" b="1" u="sng" dirty="0" smtClean="0"/>
              <a:t>I</a:t>
            </a:r>
            <a:r>
              <a:rPr lang="en-US" dirty="0" smtClean="0"/>
              <a:t> didn’t say you had an attitude problem.</a:t>
            </a:r>
          </a:p>
          <a:p>
            <a:pPr algn="ctr">
              <a:buNone/>
            </a:pPr>
            <a:r>
              <a:rPr lang="en-US" dirty="0" smtClean="0"/>
              <a:t>I didn’t say </a:t>
            </a:r>
            <a:r>
              <a:rPr lang="en-US" b="1" u="sng" dirty="0" smtClean="0"/>
              <a:t>you</a:t>
            </a:r>
            <a:r>
              <a:rPr lang="en-US" dirty="0" smtClean="0"/>
              <a:t> had an attitude problem.</a:t>
            </a:r>
          </a:p>
          <a:p>
            <a:pPr algn="ctr">
              <a:buNone/>
            </a:pPr>
            <a:r>
              <a:rPr lang="en-US" dirty="0" smtClean="0"/>
              <a:t>I didn’t say you had an </a:t>
            </a:r>
            <a:r>
              <a:rPr lang="en-US" b="1" u="sng" dirty="0" smtClean="0"/>
              <a:t>attitude</a:t>
            </a:r>
            <a:r>
              <a:rPr lang="en-US" dirty="0" smtClean="0"/>
              <a:t> problem.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in Their Shoes</a:t>
            </a:r>
            <a:endParaRPr lang="en-US" dirty="0"/>
          </a:p>
        </p:txBody>
      </p:sp>
      <p:sp>
        <p:nvSpPr>
          <p:cNvPr id="3" name="Content Placeholder 2"/>
          <p:cNvSpPr>
            <a:spLocks noGrp="1"/>
          </p:cNvSpPr>
          <p:nvPr>
            <p:ph idx="1"/>
          </p:nvPr>
        </p:nvSpPr>
        <p:spPr/>
        <p:txBody>
          <a:bodyPr/>
          <a:lstStyle/>
          <a:p>
            <a:r>
              <a:rPr lang="en-US" dirty="0" smtClean="0"/>
              <a:t>“Walk a mile in their shoes.”</a:t>
            </a:r>
          </a:p>
          <a:p>
            <a:r>
              <a:rPr lang="en-US" dirty="0" smtClean="0"/>
              <a:t>You must try to see the world as they see it and try to feel as they feel.</a:t>
            </a:r>
          </a:p>
          <a:p>
            <a:r>
              <a:rPr lang="en-US" dirty="0" smtClean="0"/>
              <a:t>Tinted Glasses Story</a:t>
            </a:r>
          </a:p>
          <a:p>
            <a:r>
              <a:rPr lang="en-US" dirty="0" smtClean="0"/>
              <a:t>Often times conversations are viewed as a competition that someone has to “win”. Really both people can win because both are coming from different points of view.</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Mirroring</a:t>
            </a:r>
            <a:endParaRPr lang="en-US" dirty="0"/>
          </a:p>
        </p:txBody>
      </p:sp>
      <p:sp>
        <p:nvSpPr>
          <p:cNvPr id="3" name="Content Placeholder 2"/>
          <p:cNvSpPr>
            <a:spLocks noGrp="1"/>
          </p:cNvSpPr>
          <p:nvPr>
            <p:ph idx="1"/>
          </p:nvPr>
        </p:nvSpPr>
        <p:spPr/>
        <p:txBody>
          <a:bodyPr/>
          <a:lstStyle/>
          <a:p>
            <a:r>
              <a:rPr lang="en-US" dirty="0" smtClean="0"/>
              <a:t>Think like a mirror. What does a mirror do? It doesn’t judge. It doesn’t give advice. It reflects.</a:t>
            </a:r>
          </a:p>
          <a:p>
            <a:r>
              <a:rPr lang="en-US" dirty="0" smtClean="0"/>
              <a:t>Mirroring means to repeat back in your own words what the other person is feeling and saying.</a:t>
            </a:r>
          </a:p>
          <a:p>
            <a:r>
              <a:rPr lang="en-US" dirty="0" smtClean="0"/>
              <a:t>When you mirror you use your own words, are warm and caring, and are repeating meaning.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mirroring…</a:t>
            </a:r>
            <a:endParaRPr lang="en-US" dirty="0"/>
          </a:p>
        </p:txBody>
      </p:sp>
      <p:sp>
        <p:nvSpPr>
          <p:cNvPr id="3" name="Content Placeholder 2"/>
          <p:cNvSpPr>
            <a:spLocks noGrp="1"/>
          </p:cNvSpPr>
          <p:nvPr>
            <p:ph idx="1"/>
          </p:nvPr>
        </p:nvSpPr>
        <p:spPr/>
        <p:txBody>
          <a:bodyPr/>
          <a:lstStyle/>
          <a:p>
            <a:r>
              <a:rPr lang="en-US" dirty="0" smtClean="0"/>
              <a:t>Sentence Stems:</a:t>
            </a:r>
          </a:p>
          <a:p>
            <a:r>
              <a:rPr lang="en-US" dirty="0" smtClean="0"/>
              <a:t>So, as I see it…</a:t>
            </a:r>
          </a:p>
          <a:p>
            <a:r>
              <a:rPr lang="en-US" dirty="0" smtClean="0"/>
              <a:t>What I am hearing you say is…</a:t>
            </a:r>
          </a:p>
          <a:p>
            <a:r>
              <a:rPr lang="en-US" dirty="0" smtClean="0"/>
              <a:t>I can see that your feeling…</a:t>
            </a:r>
          </a:p>
          <a:p>
            <a:r>
              <a:rPr lang="en-US" dirty="0" smtClean="0"/>
              <a:t>You feel that…</a:t>
            </a:r>
          </a:p>
          <a:p>
            <a:r>
              <a:rPr lang="en-US" dirty="0" smtClean="0"/>
              <a:t>So, what your saying 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p:txBody>
          <a:bodyPr>
            <a:normAutofit/>
          </a:bodyPr>
          <a:lstStyle/>
          <a:p>
            <a:pPr algn="ctr">
              <a:buNone/>
            </a:pPr>
            <a:endParaRPr lang="en-US" sz="4400" dirty="0" smtClean="0"/>
          </a:p>
          <a:p>
            <a:pPr algn="ctr">
              <a:buNone/>
            </a:pPr>
            <a:r>
              <a:rPr lang="en-US" sz="4400" dirty="0" smtClean="0"/>
              <a:t>Why is it important to seek first to understand, then to be understood?</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ASCA Standards</a:t>
            </a:r>
            <a:endParaRPr lang="en-US" dirty="0"/>
          </a:p>
        </p:txBody>
      </p:sp>
      <p:sp>
        <p:nvSpPr>
          <p:cNvPr id="3" name="Content Placeholder 2"/>
          <p:cNvSpPr>
            <a:spLocks noGrp="1"/>
          </p:cNvSpPr>
          <p:nvPr>
            <p:ph idx="1"/>
          </p:nvPr>
        </p:nvSpPr>
        <p:spPr/>
        <p:txBody>
          <a:bodyPr/>
          <a:lstStyle/>
          <a:p>
            <a:r>
              <a:rPr lang="en-US" dirty="0" smtClean="0"/>
              <a:t>PS:A2.6 Use effective communication skills</a:t>
            </a:r>
          </a:p>
          <a:p>
            <a:pPr>
              <a:buNone/>
            </a:pPr>
            <a:endParaRPr lang="en-US" dirty="0" smtClean="0"/>
          </a:p>
          <a:p>
            <a:r>
              <a:rPr lang="en-US" dirty="0" smtClean="0"/>
              <a:t>PS: A2.2 Recognize alternative points </a:t>
            </a:r>
            <a:r>
              <a:rPr lang="en-US" smtClean="0"/>
              <a:t>of view</a:t>
            </a:r>
          </a:p>
          <a:p>
            <a:pPr>
              <a:buNone/>
            </a:pPr>
            <a:endParaRPr lang="en-US" dirty="0" smtClean="0"/>
          </a:p>
          <a:p>
            <a:r>
              <a:rPr lang="en-US" dirty="0" smtClean="0"/>
              <a:t>PS:A2.7 Know that communication involves speaking, listening and nonverba</a:t>
            </a:r>
            <a:r>
              <a:rPr lang="en-US" dirty="0" smtClean="0"/>
              <a:t>l behavior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Grade Standards</a:t>
            </a:r>
            <a:endParaRPr lang="en-US" dirty="0"/>
          </a:p>
        </p:txBody>
      </p:sp>
      <p:sp>
        <p:nvSpPr>
          <p:cNvPr id="3" name="Content Placeholder 2"/>
          <p:cNvSpPr>
            <a:spLocks noGrp="1"/>
          </p:cNvSpPr>
          <p:nvPr>
            <p:ph idx="1"/>
          </p:nvPr>
        </p:nvSpPr>
        <p:spPr/>
        <p:txBody>
          <a:bodyPr/>
          <a:lstStyle/>
          <a:p>
            <a:r>
              <a:rPr lang="en-US" sz="2400" dirty="0" smtClean="0"/>
              <a:t>S1C1</a:t>
            </a:r>
            <a:r>
              <a:rPr lang="en-US" sz="2400" i="1" dirty="0" smtClean="0"/>
              <a:t>PO 1.  Generate ideas through a variety of activities (e.g., prior knowledge, discussion with others, printed material or other sources).</a:t>
            </a:r>
            <a:endParaRPr lang="en-US" sz="2400" dirty="0" smtClean="0"/>
          </a:p>
          <a:p>
            <a:endParaRPr lang="en-US" sz="2400" dirty="0" smtClean="0"/>
          </a:p>
          <a:p>
            <a:r>
              <a:rPr lang="en-US" sz="2400" dirty="0" smtClean="0"/>
              <a:t>Concept 6: Conventions addresses the mechanics of writing, including capitalization, punctuation, spelling, grammar and usage, and paragraph breaks.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Write</a:t>
            </a:r>
            <a:endParaRPr lang="en-US" dirty="0"/>
          </a:p>
        </p:txBody>
      </p:sp>
      <p:sp>
        <p:nvSpPr>
          <p:cNvPr id="6" name="Content Placeholder 5"/>
          <p:cNvSpPr>
            <a:spLocks noGrp="1"/>
          </p:cNvSpPr>
          <p:nvPr>
            <p:ph idx="1"/>
          </p:nvPr>
        </p:nvSpPr>
        <p:spPr/>
        <p:txBody>
          <a:bodyPr>
            <a:normAutofit/>
          </a:bodyPr>
          <a:lstStyle/>
          <a:p>
            <a:r>
              <a:rPr lang="en-US" dirty="0" smtClean="0"/>
              <a:t>What do you think this quote means?</a:t>
            </a:r>
          </a:p>
          <a:p>
            <a:pPr>
              <a:buNone/>
            </a:pPr>
            <a:endParaRPr lang="en-US" dirty="0" smtClean="0"/>
          </a:p>
          <a:p>
            <a:pPr algn="ctr">
              <a:buNone/>
            </a:pPr>
            <a:r>
              <a:rPr lang="en-US" sz="5400" dirty="0" smtClean="0"/>
              <a:t>“People don’t care how much you know until they know how much you care.”</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idx="1"/>
          </p:nvPr>
        </p:nvSpPr>
        <p:spPr/>
        <p:txBody>
          <a:bodyPr/>
          <a:lstStyle/>
          <a:p>
            <a:r>
              <a:rPr lang="en-US" dirty="0" smtClean="0"/>
              <a:t>How do you show others you care about them?</a:t>
            </a:r>
          </a:p>
          <a:p>
            <a:r>
              <a:rPr lang="en-US" dirty="0" smtClean="0"/>
              <a:t>How do others show you they care about you?</a:t>
            </a:r>
          </a:p>
          <a:p>
            <a:r>
              <a:rPr lang="en-US" dirty="0" smtClean="0"/>
              <a:t>How do you feel when someone does not listen to you?</a:t>
            </a:r>
          </a:p>
          <a:p>
            <a:r>
              <a:rPr lang="en-US" dirty="0" smtClean="0"/>
              <a:t>Have you ever been a poor listener?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deepest need of the human heart?</a:t>
            </a:r>
            <a:endParaRPr lang="en-US" dirty="0"/>
          </a:p>
        </p:txBody>
      </p:sp>
      <p:sp>
        <p:nvSpPr>
          <p:cNvPr id="3" name="Content Placeholder 2"/>
          <p:cNvSpPr>
            <a:spLocks noGrp="1"/>
          </p:cNvSpPr>
          <p:nvPr>
            <p:ph idx="1"/>
          </p:nvPr>
        </p:nvSpPr>
        <p:spPr/>
        <p:txBody>
          <a:bodyPr/>
          <a:lstStyle/>
          <a:p>
            <a:r>
              <a:rPr lang="en-US" dirty="0" smtClean="0"/>
              <a:t>The deepest need in our hearts is to be understood.</a:t>
            </a:r>
          </a:p>
          <a:p>
            <a:r>
              <a:rPr lang="en-US" dirty="0" smtClean="0"/>
              <a:t>Think of a situation when someone didn’t take the time to understand or listen to you. Were you open to listen to what they had to say? Why or why not? Share at your tables.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Listen </a:t>
            </a:r>
            <a:endParaRPr lang="en-US" dirty="0"/>
          </a:p>
        </p:txBody>
      </p:sp>
      <p:sp>
        <p:nvSpPr>
          <p:cNvPr id="3" name="Content Placeholder 2"/>
          <p:cNvSpPr>
            <a:spLocks noGrp="1"/>
          </p:cNvSpPr>
          <p:nvPr>
            <p:ph idx="1"/>
          </p:nvPr>
        </p:nvSpPr>
        <p:spPr/>
        <p:txBody>
          <a:bodyPr>
            <a:normAutofit/>
          </a:bodyPr>
          <a:lstStyle/>
          <a:p>
            <a:pPr algn="ctr">
              <a:buNone/>
            </a:pPr>
            <a:r>
              <a:rPr lang="en-US" sz="1600" dirty="0" smtClean="0"/>
              <a:t>When I ask you to listen to me</a:t>
            </a:r>
          </a:p>
          <a:p>
            <a:pPr algn="ctr">
              <a:buNone/>
            </a:pPr>
            <a:r>
              <a:rPr lang="en-US" sz="1600" dirty="0" smtClean="0"/>
              <a:t>And you start giving me advice, </a:t>
            </a:r>
          </a:p>
          <a:p>
            <a:pPr algn="ctr">
              <a:buNone/>
            </a:pPr>
            <a:r>
              <a:rPr lang="en-US" sz="1600" dirty="0" smtClean="0"/>
              <a:t>You have not done what I asked.</a:t>
            </a:r>
          </a:p>
          <a:p>
            <a:pPr algn="ctr">
              <a:buNone/>
            </a:pPr>
            <a:r>
              <a:rPr lang="en-US" sz="1600" dirty="0" smtClean="0"/>
              <a:t>When I ask you to listen to me</a:t>
            </a:r>
          </a:p>
          <a:p>
            <a:pPr algn="ctr">
              <a:buNone/>
            </a:pPr>
            <a:r>
              <a:rPr lang="en-US" sz="1600" dirty="0" smtClean="0"/>
              <a:t>And you begin to tell me why</a:t>
            </a:r>
          </a:p>
          <a:p>
            <a:pPr algn="ctr">
              <a:buNone/>
            </a:pPr>
            <a:r>
              <a:rPr lang="en-US" sz="1600" dirty="0" smtClean="0"/>
              <a:t>I shouldn’t feel that way,</a:t>
            </a:r>
          </a:p>
          <a:p>
            <a:pPr algn="ctr">
              <a:buNone/>
            </a:pPr>
            <a:r>
              <a:rPr lang="en-US" sz="1600" dirty="0" smtClean="0"/>
              <a:t>You are trampling on my feelings</a:t>
            </a:r>
          </a:p>
          <a:p>
            <a:pPr algn="ctr">
              <a:buNone/>
            </a:pPr>
            <a:r>
              <a:rPr lang="en-US" sz="1600" dirty="0" smtClean="0"/>
              <a:t>When I ask you to listen to me</a:t>
            </a:r>
          </a:p>
          <a:p>
            <a:pPr algn="ctr">
              <a:buNone/>
            </a:pPr>
            <a:r>
              <a:rPr lang="en-US" sz="1600" dirty="0" smtClean="0"/>
              <a:t>And you feel you have to do something</a:t>
            </a:r>
          </a:p>
          <a:p>
            <a:pPr algn="ctr">
              <a:buNone/>
            </a:pPr>
            <a:r>
              <a:rPr lang="en-US" sz="1600" dirty="0" smtClean="0"/>
              <a:t>To solve my problem,</a:t>
            </a:r>
          </a:p>
          <a:p>
            <a:pPr algn="ctr">
              <a:buNone/>
            </a:pPr>
            <a:r>
              <a:rPr lang="en-US" sz="1600" dirty="0" smtClean="0"/>
              <a:t>You have failed me,</a:t>
            </a:r>
          </a:p>
          <a:p>
            <a:pPr algn="ctr">
              <a:buNone/>
            </a:pPr>
            <a:r>
              <a:rPr lang="en-US" sz="1600" dirty="0" smtClean="0"/>
              <a:t>Strange as that may seem.</a:t>
            </a:r>
          </a:p>
          <a:p>
            <a:pPr algn="ctr">
              <a:buNone/>
            </a:pPr>
            <a:r>
              <a:rPr lang="en-US" sz="1600" dirty="0" smtClean="0"/>
              <a:t>Listen! All I ask is that you listen.</a:t>
            </a:r>
          </a:p>
          <a:p>
            <a:pPr algn="ctr">
              <a:buNone/>
            </a:pPr>
            <a:r>
              <a:rPr lang="en-US" sz="1600" dirty="0" smtClean="0"/>
              <a:t>Don’t talk or do---just hear me.</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Poor Listening Styles</a:t>
            </a:r>
            <a:endParaRPr lang="en-US" dirty="0"/>
          </a:p>
        </p:txBody>
      </p:sp>
      <p:graphicFrame>
        <p:nvGraphicFramePr>
          <p:cNvPr id="4" name="Content Placeholder 3"/>
          <p:cNvGraphicFramePr>
            <a:graphicFrameLocks noGrp="1"/>
          </p:cNvGraphicFramePr>
          <p:nvPr>
            <p:ph idx="1"/>
          </p:nvPr>
        </p:nvGraphicFramePr>
        <p:xfrm>
          <a:off x="457200" y="1524001"/>
          <a:ext cx="8229600" cy="5004130"/>
        </p:xfrm>
        <a:graphic>
          <a:graphicData uri="http://schemas.openxmlformats.org/drawingml/2006/table">
            <a:tbl>
              <a:tblPr firstRow="1" bandRow="1">
                <a:tableStyleId>{5C22544A-7EE6-4342-B048-85BDC9FD1C3A}</a:tableStyleId>
              </a:tblPr>
              <a:tblGrid>
                <a:gridCol w="2590800"/>
                <a:gridCol w="5638800"/>
              </a:tblGrid>
              <a:tr h="808107">
                <a:tc>
                  <a:txBody>
                    <a:bodyPr/>
                    <a:lstStyle/>
                    <a:p>
                      <a:pPr algn="ctr"/>
                      <a:r>
                        <a:rPr lang="en-US" sz="2400" dirty="0" smtClean="0"/>
                        <a:t>Spacing Out</a:t>
                      </a:r>
                      <a:endParaRPr lang="en-US" sz="2400" dirty="0"/>
                    </a:p>
                  </a:txBody>
                  <a:tcPr/>
                </a:tc>
                <a:tc>
                  <a:txBody>
                    <a:bodyPr/>
                    <a:lstStyle/>
                    <a:p>
                      <a:r>
                        <a:rPr lang="en-US" sz="1600" dirty="0" smtClean="0"/>
                        <a:t>You</a:t>
                      </a:r>
                      <a:r>
                        <a:rPr lang="en-US" sz="1600" baseline="0" dirty="0" smtClean="0"/>
                        <a:t> mind is wandering off  and you are consumed by your own thoughts</a:t>
                      </a:r>
                      <a:endParaRPr lang="en-US" sz="1600" dirty="0"/>
                    </a:p>
                  </a:txBody>
                  <a:tcPr/>
                </a:tc>
              </a:tr>
              <a:tr h="1071079">
                <a:tc>
                  <a:txBody>
                    <a:bodyPr/>
                    <a:lstStyle/>
                    <a:p>
                      <a:pPr algn="ctr"/>
                      <a:r>
                        <a:rPr lang="en-US" sz="2400" dirty="0" smtClean="0"/>
                        <a:t>Pretend</a:t>
                      </a:r>
                      <a:r>
                        <a:rPr lang="en-US" sz="2400" baseline="0" dirty="0" smtClean="0"/>
                        <a:t> Listening</a:t>
                      </a:r>
                      <a:endParaRPr lang="en-US" sz="2400" dirty="0"/>
                    </a:p>
                  </a:txBody>
                  <a:tcPr/>
                </a:tc>
                <a:tc>
                  <a:txBody>
                    <a:bodyPr/>
                    <a:lstStyle/>
                    <a:p>
                      <a:r>
                        <a:rPr lang="en-US" sz="1600" dirty="0" smtClean="0"/>
                        <a:t>You</a:t>
                      </a:r>
                      <a:r>
                        <a:rPr lang="en-US" sz="1600" baseline="0" dirty="0" smtClean="0"/>
                        <a:t> are not paying much attention to the person but you are acting like you are. You might nod your head, say “yeah”, “cool”, “sounds great”</a:t>
                      </a:r>
                      <a:endParaRPr lang="en-US" sz="1600" dirty="0"/>
                    </a:p>
                  </a:txBody>
                  <a:tcPr/>
                </a:tc>
              </a:tr>
              <a:tr h="876337">
                <a:tc>
                  <a:txBody>
                    <a:bodyPr/>
                    <a:lstStyle/>
                    <a:p>
                      <a:pPr algn="ctr"/>
                      <a:r>
                        <a:rPr lang="en-US" sz="2400" dirty="0" smtClean="0"/>
                        <a:t>Selective</a:t>
                      </a:r>
                      <a:r>
                        <a:rPr lang="en-US" sz="2400" baseline="0" dirty="0" smtClean="0"/>
                        <a:t> Listening</a:t>
                      </a:r>
                      <a:endParaRPr lang="en-US" sz="2400" dirty="0"/>
                    </a:p>
                  </a:txBody>
                  <a:tcPr/>
                </a:tc>
                <a:tc>
                  <a:txBody>
                    <a:bodyPr/>
                    <a:lstStyle/>
                    <a:p>
                      <a:r>
                        <a:rPr lang="en-US" sz="1600" dirty="0" smtClean="0"/>
                        <a:t>You only pay attention</a:t>
                      </a:r>
                      <a:r>
                        <a:rPr lang="en-US" sz="1600" baseline="0" dirty="0" smtClean="0"/>
                        <a:t> to the part of the conversation that interests you. </a:t>
                      </a:r>
                      <a:endParaRPr lang="en-US" sz="1600" dirty="0"/>
                    </a:p>
                  </a:txBody>
                  <a:tcPr/>
                </a:tc>
              </a:tr>
              <a:tr h="1071079">
                <a:tc>
                  <a:txBody>
                    <a:bodyPr/>
                    <a:lstStyle/>
                    <a:p>
                      <a:pPr algn="ctr"/>
                      <a:r>
                        <a:rPr lang="en-US" sz="2400" dirty="0" smtClean="0"/>
                        <a:t>Word Listening</a:t>
                      </a:r>
                      <a:endParaRPr lang="en-US" sz="2400" dirty="0"/>
                    </a:p>
                  </a:txBody>
                  <a:tcPr/>
                </a:tc>
                <a:tc>
                  <a:txBody>
                    <a:bodyPr/>
                    <a:lstStyle/>
                    <a:p>
                      <a:r>
                        <a:rPr lang="en-US" sz="1600" dirty="0" smtClean="0"/>
                        <a:t>You are paying attention to the words, but you are not in tune to the emotions, body language, or tone of voice</a:t>
                      </a:r>
                      <a:endParaRPr lang="en-US" sz="1600" dirty="0"/>
                    </a:p>
                  </a:txBody>
                  <a:tcPr/>
                </a:tc>
              </a:tr>
              <a:tr h="1177528">
                <a:tc>
                  <a:txBody>
                    <a:bodyPr/>
                    <a:lstStyle/>
                    <a:p>
                      <a:pPr algn="ctr"/>
                      <a:r>
                        <a:rPr lang="en-US" sz="2400" dirty="0" smtClean="0"/>
                        <a:t>Self-Centered Listening</a:t>
                      </a:r>
                      <a:endParaRPr lang="en-US" sz="2400" dirty="0"/>
                    </a:p>
                  </a:txBody>
                  <a:tcPr/>
                </a:tc>
                <a:tc>
                  <a:txBody>
                    <a:bodyPr/>
                    <a:lstStyle/>
                    <a:p>
                      <a:r>
                        <a:rPr lang="en-US" sz="1600" dirty="0" smtClean="0"/>
                        <a:t>You are listening but seeing everything from your own point of view. You might say,</a:t>
                      </a:r>
                      <a:r>
                        <a:rPr lang="en-US" sz="1600" baseline="0" dirty="0" smtClean="0"/>
                        <a:t> “I know exactly how you feel.”</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Advising, &amp; Probing</a:t>
            </a:r>
            <a:endParaRPr lang="en-US" dirty="0"/>
          </a:p>
        </p:txBody>
      </p:sp>
      <p:graphicFrame>
        <p:nvGraphicFramePr>
          <p:cNvPr id="4" name="Content Placeholder 3"/>
          <p:cNvGraphicFramePr>
            <a:graphicFrameLocks noGrp="1"/>
          </p:cNvGraphicFramePr>
          <p:nvPr>
            <p:ph idx="1"/>
          </p:nvPr>
        </p:nvGraphicFramePr>
        <p:xfrm>
          <a:off x="457200" y="1600200"/>
          <a:ext cx="8229600" cy="4800599"/>
        </p:xfrm>
        <a:graphic>
          <a:graphicData uri="http://schemas.openxmlformats.org/drawingml/2006/table">
            <a:tbl>
              <a:tblPr firstRow="1" bandRow="1">
                <a:tableStyleId>{5C22544A-7EE6-4342-B048-85BDC9FD1C3A}</a:tableStyleId>
              </a:tblPr>
              <a:tblGrid>
                <a:gridCol w="4114800"/>
                <a:gridCol w="4114800"/>
              </a:tblGrid>
              <a:tr h="1556951">
                <a:tc>
                  <a:txBody>
                    <a:bodyPr/>
                    <a:lstStyle/>
                    <a:p>
                      <a:pPr algn="ctr"/>
                      <a:r>
                        <a:rPr lang="en-US" sz="6600" dirty="0" smtClean="0"/>
                        <a:t>Judging</a:t>
                      </a:r>
                      <a:endParaRPr lang="en-US" sz="6600" dirty="0"/>
                    </a:p>
                  </a:txBody>
                  <a:tcPr/>
                </a:tc>
                <a:tc>
                  <a:txBody>
                    <a:bodyPr/>
                    <a:lstStyle/>
                    <a:p>
                      <a:r>
                        <a:rPr lang="en-US" sz="2000" dirty="0" smtClean="0"/>
                        <a:t>You are making judgments about them and</a:t>
                      </a:r>
                      <a:r>
                        <a:rPr lang="en-US" sz="2000" baseline="0" dirty="0" smtClean="0"/>
                        <a:t> you are no longer really listening, you are just judging</a:t>
                      </a:r>
                      <a:endParaRPr lang="en-US" sz="2000" dirty="0"/>
                    </a:p>
                  </a:txBody>
                  <a:tcPr/>
                </a:tc>
              </a:tr>
              <a:tr h="1556951">
                <a:tc>
                  <a:txBody>
                    <a:bodyPr/>
                    <a:lstStyle/>
                    <a:p>
                      <a:pPr algn="ctr"/>
                      <a:r>
                        <a:rPr lang="en-US" sz="6600" dirty="0" smtClean="0"/>
                        <a:t>Advising </a:t>
                      </a:r>
                      <a:endParaRPr lang="en-US" sz="6600" dirty="0"/>
                    </a:p>
                  </a:txBody>
                  <a:tcPr/>
                </a:tc>
                <a:tc>
                  <a:txBody>
                    <a:bodyPr/>
                    <a:lstStyle/>
                    <a:p>
                      <a:r>
                        <a:rPr lang="en-US" sz="2000" dirty="0" smtClean="0"/>
                        <a:t>You start giving advice from</a:t>
                      </a:r>
                      <a:r>
                        <a:rPr lang="en-US" sz="2000" baseline="0" dirty="0" smtClean="0"/>
                        <a:t> your own experience. When I was your age….</a:t>
                      </a:r>
                      <a:endParaRPr lang="en-US" sz="2000" dirty="0"/>
                    </a:p>
                  </a:txBody>
                  <a:tcPr/>
                </a:tc>
              </a:tr>
              <a:tr h="1686697">
                <a:tc>
                  <a:txBody>
                    <a:bodyPr/>
                    <a:lstStyle/>
                    <a:p>
                      <a:pPr algn="ctr"/>
                      <a:r>
                        <a:rPr lang="en-US" sz="6600" dirty="0" smtClean="0"/>
                        <a:t>Probing</a:t>
                      </a:r>
                      <a:endParaRPr lang="en-US" sz="6600" dirty="0"/>
                    </a:p>
                  </a:txBody>
                  <a:tcPr/>
                </a:tc>
                <a:tc>
                  <a:txBody>
                    <a:bodyPr/>
                    <a:lstStyle/>
                    <a:p>
                      <a:r>
                        <a:rPr lang="en-US" sz="2000" dirty="0" smtClean="0"/>
                        <a:t>You are trying</a:t>
                      </a:r>
                      <a:r>
                        <a:rPr lang="en-US" sz="2000" baseline="0" dirty="0" smtClean="0"/>
                        <a:t> to dig up emotions before people are ready to share them. Have you ever been probed by your parents, friends, teachers, siblings, etc.</a:t>
                      </a:r>
                      <a:endParaRPr lang="en-US" sz="20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306</TotalTime>
  <Words>849</Words>
  <Application>Microsoft Office PowerPoint</Application>
  <PresentationFormat>On-screen Show (4:3)</PresentationFormat>
  <Paragraphs>101</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Habit 5  Seek First to Understand,  Then to Be Understood</vt:lpstr>
      <vt:lpstr>ASCA Standards</vt:lpstr>
      <vt:lpstr>6th Grade Standards</vt:lpstr>
      <vt:lpstr>Quick Write</vt:lpstr>
      <vt:lpstr>Brainstorm</vt:lpstr>
      <vt:lpstr>What is the deepest need of the human heart?</vt:lpstr>
      <vt:lpstr>Please Listen </vt:lpstr>
      <vt:lpstr>5 Poor Listening Styles</vt:lpstr>
      <vt:lpstr>Judging, Advising, &amp; Probing</vt:lpstr>
      <vt:lpstr>Genuine Listening</vt:lpstr>
      <vt:lpstr>Listen with your eyes, heart, and ears</vt:lpstr>
      <vt:lpstr>Stand in Their Shoes</vt:lpstr>
      <vt:lpstr>Practice Mirroring</vt:lpstr>
      <vt:lpstr>Let’s try mirroring…</vt:lpstr>
      <vt:lpstr>QUICK WRITE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 5  Seek First to Understand,  Then to Be Understood</dc:title>
  <dc:creator>Drew</dc:creator>
  <cp:lastModifiedBy>MWillard</cp:lastModifiedBy>
  <cp:revision>12</cp:revision>
  <dcterms:created xsi:type="dcterms:W3CDTF">2012-01-10T03:03:45Z</dcterms:created>
  <dcterms:modified xsi:type="dcterms:W3CDTF">2012-03-08T19:38:37Z</dcterms:modified>
</cp:coreProperties>
</file>