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78" r:id="rId4"/>
    <p:sldId id="258" r:id="rId5"/>
    <p:sldId id="257"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89C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11821-24C5-440F-8D56-04C502075B45}" type="datetimeFigureOut">
              <a:rPr lang="en-US" smtClean="0"/>
              <a:pPr/>
              <a:t>3/8/2012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61D40-5704-4756-B840-7685596AF92E}" type="slidenum">
              <a:rPr lang="en-US" smtClean="0"/>
              <a:pPr/>
              <a:t>‹#›</a:t>
            </a:fld>
            <a:endParaRPr lang="en-US"/>
          </a:p>
        </p:txBody>
      </p:sp>
    </p:spTree>
    <p:extLst>
      <p:ext uri="{BB962C8B-B14F-4D97-AF65-F5344CB8AC3E}">
        <p14:creationId xmlns:p14="http://schemas.microsoft.com/office/powerpoint/2010/main" xmlns="" val="340007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you usually</a:t>
            </a:r>
            <a:r>
              <a:rPr lang="en-US" baseline="0" dirty="0" smtClean="0"/>
              <a:t> the guy on top or on the bottom? </a:t>
            </a:r>
          </a:p>
          <a:p>
            <a:r>
              <a:rPr lang="en-US" dirty="0" smtClean="0"/>
              <a:t>Share</a:t>
            </a:r>
            <a:r>
              <a:rPr lang="en-US" baseline="0" dirty="0" smtClean="0"/>
              <a:t> story of Rodney on pg. 148</a:t>
            </a:r>
            <a:endParaRPr lang="en-US" dirty="0"/>
          </a:p>
        </p:txBody>
      </p:sp>
      <p:sp>
        <p:nvSpPr>
          <p:cNvPr id="4" name="Slide Number Placeholder 3"/>
          <p:cNvSpPr>
            <a:spLocks noGrp="1"/>
          </p:cNvSpPr>
          <p:nvPr>
            <p:ph type="sldNum" sz="quarter" idx="10"/>
          </p:nvPr>
        </p:nvSpPr>
        <p:spPr/>
        <p:txBody>
          <a:bodyPr/>
          <a:lstStyle/>
          <a:p>
            <a:fld id="{41D61D40-5704-4756-B840-7685596AF92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there someone you are always in a Win-Lose</a:t>
            </a:r>
            <a:r>
              <a:rPr lang="en-US" baseline="0" dirty="0" smtClean="0"/>
              <a:t> relationship with? </a:t>
            </a:r>
            <a:endParaRPr lang="en-US" dirty="0"/>
          </a:p>
        </p:txBody>
      </p:sp>
      <p:sp>
        <p:nvSpPr>
          <p:cNvPr id="4" name="Slide Number Placeholder 3"/>
          <p:cNvSpPr>
            <a:spLocks noGrp="1"/>
          </p:cNvSpPr>
          <p:nvPr>
            <p:ph type="sldNum" sz="quarter" idx="10"/>
          </p:nvPr>
        </p:nvSpPr>
        <p:spPr/>
        <p:txBody>
          <a:bodyPr/>
          <a:lstStyle/>
          <a:p>
            <a:fld id="{41D61D40-5704-4756-B840-7685596AF92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D61D40-5704-4756-B840-7685596AF92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story</a:t>
            </a:r>
            <a:r>
              <a:rPr lang="en-US" baseline="0" dirty="0" smtClean="0"/>
              <a:t> on pg. 150</a:t>
            </a:r>
          </a:p>
          <a:p>
            <a:r>
              <a:rPr lang="en-US" baseline="0" dirty="0" smtClean="0"/>
              <a:t>Lose-win is okay if the issue is not that important to you (like what to watch on TV)</a:t>
            </a:r>
          </a:p>
          <a:p>
            <a:r>
              <a:rPr lang="en-US" baseline="0" dirty="0" smtClean="0"/>
              <a:t>Be sure to take a stand on important things</a:t>
            </a:r>
            <a:endParaRPr lang="en-US" dirty="0"/>
          </a:p>
        </p:txBody>
      </p:sp>
      <p:sp>
        <p:nvSpPr>
          <p:cNvPr id="4" name="Slide Number Placeholder 3"/>
          <p:cNvSpPr>
            <a:spLocks noGrp="1"/>
          </p:cNvSpPr>
          <p:nvPr>
            <p:ph type="sldNum" sz="quarter" idx="10"/>
          </p:nvPr>
        </p:nvSpPr>
        <p:spPr/>
        <p:txBody>
          <a:bodyPr/>
          <a:lstStyle/>
          <a:p>
            <a:fld id="{41D61D40-5704-4756-B840-7685596AF92E}"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a:t>
            </a:r>
            <a:r>
              <a:rPr lang="en-US" baseline="0" dirty="0" smtClean="0"/>
              <a:t> story on pg. 152</a:t>
            </a:r>
            <a:endParaRPr lang="en-US" dirty="0"/>
          </a:p>
        </p:txBody>
      </p:sp>
      <p:sp>
        <p:nvSpPr>
          <p:cNvPr id="4" name="Slide Number Placeholder 3"/>
          <p:cNvSpPr>
            <a:spLocks noGrp="1"/>
          </p:cNvSpPr>
          <p:nvPr>
            <p:ph type="sldNum" sz="quarter" idx="10"/>
          </p:nvPr>
        </p:nvSpPr>
        <p:spPr/>
        <p:txBody>
          <a:bodyPr/>
          <a:lstStyle/>
          <a:p>
            <a:fld id="{41D61D40-5704-4756-B840-7685596AF92E}"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about Anne</a:t>
            </a:r>
            <a:r>
              <a:rPr lang="en-US" baseline="0" dirty="0" smtClean="0"/>
              <a:t> on Pg. 157</a:t>
            </a:r>
            <a:endParaRPr lang="en-US" dirty="0"/>
          </a:p>
        </p:txBody>
      </p:sp>
      <p:sp>
        <p:nvSpPr>
          <p:cNvPr id="4" name="Slide Number Placeholder 3"/>
          <p:cNvSpPr>
            <a:spLocks noGrp="1"/>
          </p:cNvSpPr>
          <p:nvPr>
            <p:ph type="sldNum" sz="quarter" idx="10"/>
          </p:nvPr>
        </p:nvSpPr>
        <p:spPr/>
        <p:txBody>
          <a:bodyPr/>
          <a:lstStyle/>
          <a:p>
            <a:fld id="{41D61D40-5704-4756-B840-7685596AF92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53CDF8-1BB5-439D-8AB5-9730EED6AFF2}"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3CDF8-1BB5-439D-8AB5-9730EED6AFF2}"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3CDF8-1BB5-439D-8AB5-9730EED6AFF2}"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3CDF8-1BB5-439D-8AB5-9730EED6AFF2}"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3CDF8-1BB5-439D-8AB5-9730EED6AFF2}"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53CDF8-1BB5-439D-8AB5-9730EED6AFF2}"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3CDF8-1BB5-439D-8AB5-9730EED6AFF2}" type="datetimeFigureOut">
              <a:rPr lang="en-US" smtClean="0"/>
              <a:pPr/>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53CDF8-1BB5-439D-8AB5-9730EED6AFF2}" type="datetimeFigureOut">
              <a:rPr lang="en-US" smtClean="0"/>
              <a:pPr/>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3CDF8-1BB5-439D-8AB5-9730EED6AFF2}" type="datetimeFigureOut">
              <a:rPr lang="en-US" smtClean="0"/>
              <a:pPr/>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3CDF8-1BB5-439D-8AB5-9730EED6AFF2}"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3CDF8-1BB5-439D-8AB5-9730EED6AFF2}"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869A2-5F4C-47A5-A55C-476A63A528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3CDF8-1BB5-439D-8AB5-9730EED6AFF2}" type="datetimeFigureOut">
              <a:rPr lang="en-US" smtClean="0"/>
              <a:pPr/>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869A2-5F4C-47A5-A55C-476A63A528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30480"/>
            <a:ext cx="9144000" cy="6888480"/>
          </a:xfrm>
          <a:prstGeom prst="rect">
            <a:avLst/>
          </a:prstGeom>
          <a:noFill/>
          <a:ln w="9525">
            <a:noFill/>
            <a:miter lim="800000"/>
            <a:headEnd/>
            <a:tailEnd/>
          </a:ln>
        </p:spPr>
      </p:pic>
      <p:sp>
        <p:nvSpPr>
          <p:cNvPr id="5" name="TextBox 4"/>
          <p:cNvSpPr txBox="1"/>
          <p:nvPr/>
        </p:nvSpPr>
        <p:spPr>
          <a:xfrm>
            <a:off x="304800" y="6172200"/>
            <a:ext cx="8458200" cy="584775"/>
          </a:xfrm>
          <a:prstGeom prst="rect">
            <a:avLst/>
          </a:prstGeom>
          <a:noFill/>
        </p:spPr>
        <p:txBody>
          <a:bodyPr wrap="square" rtlCol="0">
            <a:spAutoFit/>
          </a:bodyPr>
          <a:lstStyle/>
          <a:p>
            <a:pPr algn="ctr"/>
            <a:r>
              <a:rPr lang="en-US" sz="1600" dirty="0" smtClean="0">
                <a:solidFill>
                  <a:schemeClr val="bg1"/>
                </a:solidFill>
                <a:latin typeface="Baskerville Old Face" pitchFamily="18" charset="0"/>
              </a:rPr>
              <a:t>I balance the courage for getting what I want with consideration for what others want. I made deposits into others’ Emotional Bank Accounts. When conflicts arise, I look for third alternatives. </a:t>
            </a:r>
            <a:endParaRPr lang="en-US" sz="1600" dirty="0">
              <a:solidFill>
                <a:schemeClr val="bg1"/>
              </a:solidFill>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Lose-Win or the Human Doormat</a:t>
            </a:r>
            <a:endParaRPr lang="en-US" dirty="0">
              <a:solidFill>
                <a:srgbClr val="00B050"/>
              </a:solidFill>
            </a:endParaRPr>
          </a:p>
        </p:txBody>
      </p:sp>
      <p:sp>
        <p:nvSpPr>
          <p:cNvPr id="3" name="Content Placeholder 2"/>
          <p:cNvSpPr>
            <a:spLocks noGrp="1"/>
          </p:cNvSpPr>
          <p:nvPr>
            <p:ph idx="1"/>
          </p:nvPr>
        </p:nvSpPr>
        <p:spPr>
          <a:xfrm>
            <a:off x="228600" y="1600200"/>
            <a:ext cx="4648200" cy="4800600"/>
          </a:xfrm>
        </p:spPr>
        <p:txBody>
          <a:bodyPr>
            <a:normAutofit fontScale="70000" lnSpcReduction="20000"/>
          </a:bodyPr>
          <a:lstStyle/>
          <a:p>
            <a:pPr algn="ctr">
              <a:spcBef>
                <a:spcPct val="50000"/>
              </a:spcBef>
              <a:buNone/>
            </a:pPr>
            <a:r>
              <a:rPr lang="en-US" sz="3100" dirty="0" smtClean="0">
                <a:latin typeface="Georgia" pitchFamily="18" charset="0"/>
              </a:rPr>
              <a:t>Do you always let other people win?  </a:t>
            </a:r>
          </a:p>
          <a:p>
            <a:pPr algn="ctr">
              <a:spcBef>
                <a:spcPct val="50000"/>
              </a:spcBef>
              <a:buNone/>
            </a:pPr>
            <a:r>
              <a:rPr lang="en-US" sz="3100" dirty="0" smtClean="0">
                <a:latin typeface="Georgia" pitchFamily="18" charset="0"/>
              </a:rPr>
              <a:t>Do you not raise your hand to answer a question because you know somebody will answer?  </a:t>
            </a:r>
          </a:p>
          <a:p>
            <a:pPr algn="ctr">
              <a:spcBef>
                <a:spcPct val="50000"/>
              </a:spcBef>
              <a:buNone/>
            </a:pPr>
            <a:r>
              <a:rPr lang="en-US" sz="3100" dirty="0" smtClean="0">
                <a:latin typeface="Georgia" pitchFamily="18" charset="0"/>
              </a:rPr>
              <a:t>Do you let people jump in front of you? </a:t>
            </a:r>
          </a:p>
          <a:p>
            <a:pPr algn="ctr">
              <a:spcBef>
                <a:spcPct val="50000"/>
              </a:spcBef>
              <a:buNone/>
            </a:pPr>
            <a:r>
              <a:rPr lang="en-US" sz="3100" dirty="0" smtClean="0">
                <a:latin typeface="Georgia" pitchFamily="18" charset="0"/>
              </a:rPr>
              <a:t>Do you let people treat you poorly?  </a:t>
            </a:r>
          </a:p>
          <a:p>
            <a:pPr algn="ctr">
              <a:spcBef>
                <a:spcPct val="50000"/>
              </a:spcBef>
              <a:buNone/>
            </a:pPr>
            <a:endParaRPr lang="en-US" sz="3100" dirty="0">
              <a:latin typeface="Georgia" pitchFamily="18" charset="0"/>
            </a:endParaRPr>
          </a:p>
          <a:p>
            <a:pPr algn="ctr">
              <a:spcBef>
                <a:spcPct val="50000"/>
              </a:spcBef>
              <a:buNone/>
            </a:pPr>
            <a:r>
              <a:rPr lang="en-US" sz="3100" dirty="0" smtClean="0">
                <a:latin typeface="Georgia" pitchFamily="18" charset="0"/>
              </a:rPr>
              <a:t>(If so, you are not practicing </a:t>
            </a:r>
            <a:r>
              <a:rPr lang="en-US" sz="3100" b="1" dirty="0" smtClean="0">
                <a:latin typeface="Georgia" pitchFamily="18" charset="0"/>
              </a:rPr>
              <a:t>Think Win-Win</a:t>
            </a:r>
            <a:r>
              <a:rPr lang="en-US" sz="3100" dirty="0" smtClean="0">
                <a:latin typeface="Georgia" pitchFamily="18" charset="0"/>
              </a:rPr>
              <a:t>.)  </a:t>
            </a:r>
            <a:r>
              <a:rPr lang="en-US" sz="3600" b="1" dirty="0" smtClean="0">
                <a:latin typeface="Georgia" pitchFamily="18" charset="0"/>
              </a:rPr>
              <a:t>Describe a time when you let people “step on you” to win.</a:t>
            </a:r>
            <a:r>
              <a:rPr lang="en-US" sz="3100" dirty="0" smtClean="0">
                <a:latin typeface="Georgia" pitchFamily="18" charset="0"/>
              </a:rPr>
              <a:t>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2133600"/>
            <a:ext cx="3429000"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343400" cy="1143000"/>
          </a:xfrm>
        </p:spPr>
        <p:txBody>
          <a:bodyPr>
            <a:normAutofit fontScale="90000"/>
          </a:bodyPr>
          <a:lstStyle/>
          <a:p>
            <a:r>
              <a:rPr lang="en-US" b="1" dirty="0" smtClean="0">
                <a:solidFill>
                  <a:srgbClr val="7030A0"/>
                </a:solidFill>
                <a:latin typeface="Perpetua" pitchFamily="18" charset="0"/>
              </a:rPr>
              <a:t>Lose-Win Attitudes</a:t>
            </a:r>
            <a:endParaRPr lang="en-US" b="1" dirty="0">
              <a:solidFill>
                <a:srgbClr val="7030A0"/>
              </a:solidFill>
              <a:latin typeface="Perpetua" pitchFamily="18" charset="0"/>
            </a:endParaRPr>
          </a:p>
        </p:txBody>
      </p:sp>
      <p:sp>
        <p:nvSpPr>
          <p:cNvPr id="3" name="Content Placeholder 2"/>
          <p:cNvSpPr>
            <a:spLocks noGrp="1"/>
          </p:cNvSpPr>
          <p:nvPr>
            <p:ph idx="1"/>
          </p:nvPr>
        </p:nvSpPr>
        <p:spPr>
          <a:xfrm>
            <a:off x="457200" y="1600200"/>
            <a:ext cx="3962400" cy="4525963"/>
          </a:xfrm>
        </p:spPr>
        <p:txBody>
          <a:bodyPr>
            <a:normAutofit fontScale="77500" lnSpcReduction="20000"/>
          </a:bodyPr>
          <a:lstStyle/>
          <a:p>
            <a:r>
              <a:rPr lang="en-US" sz="3100" dirty="0" smtClean="0">
                <a:latin typeface="Perpetua" pitchFamily="18" charset="0"/>
              </a:rPr>
              <a:t>You set low expectations for yourself</a:t>
            </a:r>
          </a:p>
          <a:p>
            <a:endParaRPr lang="en-US" sz="3100" dirty="0" smtClean="0">
              <a:latin typeface="Perpetua" pitchFamily="18" charset="0"/>
            </a:endParaRPr>
          </a:p>
          <a:p>
            <a:r>
              <a:rPr lang="en-US" sz="3100" dirty="0" smtClean="0">
                <a:latin typeface="Perpetua" pitchFamily="18" charset="0"/>
              </a:rPr>
              <a:t>You give in to peer pressure</a:t>
            </a:r>
          </a:p>
          <a:p>
            <a:endParaRPr lang="en-US" sz="3100" dirty="0" smtClean="0">
              <a:latin typeface="Perpetua" pitchFamily="18" charset="0"/>
            </a:endParaRPr>
          </a:p>
          <a:p>
            <a:r>
              <a:rPr lang="en-US" sz="3100" dirty="0" smtClean="0">
                <a:latin typeface="Perpetua" pitchFamily="18" charset="0"/>
              </a:rPr>
              <a:t>You always let others have their way</a:t>
            </a:r>
          </a:p>
          <a:p>
            <a:endParaRPr lang="en-US" sz="3100" dirty="0" smtClean="0">
              <a:latin typeface="Perpetua" pitchFamily="18" charset="0"/>
            </a:endParaRPr>
          </a:p>
          <a:p>
            <a:r>
              <a:rPr lang="en-US" sz="3100" dirty="0" smtClean="0">
                <a:latin typeface="Perpetua" pitchFamily="18" charset="0"/>
              </a:rPr>
              <a:t>You never voice your own opinion</a:t>
            </a:r>
          </a:p>
          <a:p>
            <a:endParaRPr lang="en-US" sz="3100" dirty="0" smtClean="0">
              <a:latin typeface="Perpetua" pitchFamily="18" charset="0"/>
            </a:endParaRPr>
          </a:p>
          <a:p>
            <a:r>
              <a:rPr lang="en-US" sz="3100" dirty="0" smtClean="0">
                <a:latin typeface="Perpetua" pitchFamily="18" charset="0"/>
              </a:rPr>
              <a:t>You hold your true feelings inside</a:t>
            </a:r>
          </a:p>
          <a:p>
            <a:endParaRPr lang="en-US" dirty="0"/>
          </a:p>
        </p:txBody>
      </p:sp>
      <p:pic>
        <p:nvPicPr>
          <p:cNvPr id="7171" name="Picture 3" descr="C:\Documents and Settings\Mindy\Local Settings\Temporary Internet Files\Content.IE5\ORS9PDMP\MP900398791[1].jpg"/>
          <p:cNvPicPr>
            <a:picLocks noChangeAspect="1" noChangeArrowheads="1"/>
          </p:cNvPicPr>
          <p:nvPr/>
        </p:nvPicPr>
        <p:blipFill>
          <a:blip r:embed="rId3" cstate="print"/>
          <a:srcRect/>
          <a:stretch>
            <a:fillRect/>
          </a:stretch>
        </p:blipFill>
        <p:spPr bwMode="auto">
          <a:xfrm>
            <a:off x="4680857" y="762000"/>
            <a:ext cx="4158343" cy="58216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Lose-Lose – The Downward Spiral</a:t>
            </a:r>
            <a:endParaRPr lang="en-US" dirty="0">
              <a:latin typeface="Monotype Corsiva" pitchFamily="66" charset="0"/>
            </a:endParaRPr>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cstate="print"/>
          <a:srcRect/>
          <a:stretch>
            <a:fillRect/>
          </a:stretch>
        </p:blipFill>
        <p:spPr bwMode="auto">
          <a:xfrm>
            <a:off x="0" y="1295400"/>
            <a:ext cx="9144000" cy="555336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Lose-Lose Attitudes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I’m going down, you’re going down with me. “But he was talking too.”</a:t>
            </a:r>
          </a:p>
          <a:p>
            <a:endParaRPr lang="en-US" dirty="0" smtClean="0"/>
          </a:p>
          <a:p>
            <a:r>
              <a:rPr lang="en-US" dirty="0" smtClean="0"/>
              <a:t>“Misery enjoys company”</a:t>
            </a:r>
          </a:p>
          <a:p>
            <a:endParaRPr lang="en-US" dirty="0" smtClean="0"/>
          </a:p>
          <a:p>
            <a:r>
              <a:rPr lang="en-US" dirty="0" smtClean="0"/>
              <a:t>Revenge (you may think you are winning but you are only hurting yourself)</a:t>
            </a:r>
          </a:p>
          <a:p>
            <a:endParaRPr lang="en-US" dirty="0" smtClean="0"/>
          </a:p>
          <a:p>
            <a:r>
              <a:rPr lang="en-US" dirty="0" smtClean="0"/>
              <a:t>Usually happens when two Win-Lose people get together</a:t>
            </a:r>
          </a:p>
          <a:p>
            <a:endParaRPr lang="en-US" dirty="0" smtClean="0"/>
          </a:p>
          <a:p>
            <a:r>
              <a:rPr lang="en-US" dirty="0" smtClean="0"/>
              <a:t>When you become obsessed with another person (“I don’t care what happens to me, as long as SHE fails”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Win-Win</a:t>
            </a:r>
            <a:endParaRPr lang="en-US" dirty="0"/>
          </a:p>
        </p:txBody>
      </p:sp>
      <p:sp>
        <p:nvSpPr>
          <p:cNvPr id="3" name="Content Placeholder 2"/>
          <p:cNvSpPr>
            <a:spLocks noGrp="1"/>
          </p:cNvSpPr>
          <p:nvPr>
            <p:ph idx="1"/>
          </p:nvPr>
        </p:nvSpPr>
        <p:spPr/>
        <p:txBody>
          <a:bodyPr/>
          <a:lstStyle/>
          <a:p>
            <a:r>
              <a:rPr lang="en-US" dirty="0" smtClean="0"/>
              <a:t>Everyone can win</a:t>
            </a:r>
          </a:p>
          <a:p>
            <a:r>
              <a:rPr lang="en-US" dirty="0" smtClean="0"/>
              <a:t>“I won’t step on you, but I won’t be your doormat either”</a:t>
            </a:r>
          </a:p>
          <a:p>
            <a:r>
              <a:rPr lang="en-US" dirty="0" smtClean="0"/>
              <a:t>You care about others, but you also care about yourself. </a:t>
            </a:r>
          </a:p>
          <a:p>
            <a:r>
              <a:rPr lang="en-US" dirty="0" smtClean="0"/>
              <a:t>Belief that there is plenty of success to go around</a:t>
            </a:r>
          </a:p>
          <a:p>
            <a:endParaRPr lang="en-US" dirty="0"/>
          </a:p>
        </p:txBody>
      </p:sp>
      <p:pic>
        <p:nvPicPr>
          <p:cNvPr id="9218" name="Picture 2" descr="C:\Documents and Settings\Mindy\Local Settings\Temporary Internet Files\Content.IE5\C03407L2\MC900332890[1].wmf"/>
          <p:cNvPicPr>
            <a:picLocks noChangeAspect="1" noChangeArrowheads="1"/>
          </p:cNvPicPr>
          <p:nvPr/>
        </p:nvPicPr>
        <p:blipFill>
          <a:blip r:embed="rId3" cstate="print"/>
          <a:srcRect/>
          <a:stretch>
            <a:fillRect/>
          </a:stretch>
        </p:blipFill>
        <p:spPr bwMode="auto">
          <a:xfrm>
            <a:off x="6248400" y="304800"/>
            <a:ext cx="1731874" cy="18196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latin typeface="Arial Black" pitchFamily="34" charset="0"/>
              </a:rPr>
              <a:t>Win-Win Examples</a:t>
            </a:r>
            <a:endParaRPr lang="en-US" dirty="0">
              <a:latin typeface="Arial Black" pitchFamily="34" charset="0"/>
            </a:endParaRPr>
          </a:p>
        </p:txBody>
      </p:sp>
      <p:sp>
        <p:nvSpPr>
          <p:cNvPr id="3" name="Content Placeholder 2"/>
          <p:cNvSpPr>
            <a:spLocks noGrp="1"/>
          </p:cNvSpPr>
          <p:nvPr>
            <p:ph idx="1"/>
          </p:nvPr>
        </p:nvSpPr>
        <p:spPr>
          <a:xfrm>
            <a:off x="304800" y="1143000"/>
            <a:ext cx="8229600" cy="3382963"/>
          </a:xfrm>
        </p:spPr>
        <p:txBody>
          <a:bodyPr>
            <a:normAutofit fontScale="92500" lnSpcReduction="20000"/>
          </a:bodyPr>
          <a:lstStyle/>
          <a:p>
            <a:r>
              <a:rPr lang="en-US" dirty="0" smtClean="0">
                <a:latin typeface="Goudy Old Style" pitchFamily="18" charset="0"/>
              </a:rPr>
              <a:t>You recently won an award at school. You share the praise and recognition with all of those who helped you get there.</a:t>
            </a:r>
          </a:p>
          <a:p>
            <a:pPr>
              <a:buNone/>
            </a:pPr>
            <a:endParaRPr lang="en-US" dirty="0" smtClean="0">
              <a:latin typeface="Goudy Old Style" pitchFamily="18" charset="0"/>
            </a:endParaRPr>
          </a:p>
          <a:p>
            <a:r>
              <a:rPr lang="en-US" dirty="0" smtClean="0">
                <a:latin typeface="Goudy Old Style" pitchFamily="18" charset="0"/>
              </a:rPr>
              <a:t>You were just elected to an important school office and make up your mind not to treat others like you are better than them. You treat everyone the same, including the friendless and the unpopular. </a:t>
            </a:r>
          </a:p>
        </p:txBody>
      </p:sp>
      <p:pic>
        <p:nvPicPr>
          <p:cNvPr id="10242" name="Picture 2" descr="C:\Documents and Settings\Mindy\Local Settings\Temporary Internet Files\Content.IE5\Q68PGCRT\MP900433173[1].jpg"/>
          <p:cNvPicPr>
            <a:picLocks noChangeAspect="1" noChangeArrowheads="1"/>
          </p:cNvPicPr>
          <p:nvPr/>
        </p:nvPicPr>
        <p:blipFill>
          <a:blip r:embed="rId2" cstate="print"/>
          <a:srcRect/>
          <a:stretch>
            <a:fillRect/>
          </a:stretch>
        </p:blipFill>
        <p:spPr bwMode="auto">
          <a:xfrm>
            <a:off x="0" y="4724400"/>
            <a:ext cx="9144000" cy="2133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191001"/>
          </a:xfrm>
        </p:spPr>
        <p:txBody>
          <a:bodyPr>
            <a:normAutofit fontScale="70000" lnSpcReduction="20000"/>
          </a:bodyPr>
          <a:lstStyle/>
          <a:p>
            <a:endParaRPr lang="en-US" dirty="0" smtClean="0"/>
          </a:p>
          <a:p>
            <a:r>
              <a:rPr lang="en-US" sz="3600" dirty="0" smtClean="0">
                <a:latin typeface="Goudy Old Style" pitchFamily="18" charset="0"/>
              </a:rPr>
              <a:t>Your best friend just got a part in the school play. You both tried out but you didn’t make it. Although you feel terrible about your own situation, you are very happy for your friend. </a:t>
            </a:r>
          </a:p>
          <a:p>
            <a:endParaRPr lang="en-US" sz="3600" dirty="0" smtClean="0">
              <a:latin typeface="Goudy Old Style" pitchFamily="18" charset="0"/>
            </a:endParaRPr>
          </a:p>
          <a:p>
            <a:r>
              <a:rPr lang="en-US" sz="3600" dirty="0" smtClean="0">
                <a:latin typeface="Goudy Old Style" pitchFamily="18" charset="0"/>
              </a:rPr>
              <a:t>You wan to go out for dinner. Your sister wants to see a movie. You jointly decide to rent a movie and pick up food to eat at home.</a:t>
            </a:r>
          </a:p>
          <a:p>
            <a:endParaRPr lang="en-US" sz="3600" dirty="0">
              <a:latin typeface="Goudy Old Style" pitchFamily="18" charset="0"/>
            </a:endParaRPr>
          </a:p>
          <a:p>
            <a:r>
              <a:rPr lang="en-US" sz="3600" b="1" dirty="0" smtClean="0">
                <a:latin typeface="Goudy Old Style" pitchFamily="18" charset="0"/>
              </a:rPr>
              <a:t>You come up with another win-win situation </a:t>
            </a:r>
          </a:p>
          <a:p>
            <a:endParaRPr lang="en-US" dirty="0"/>
          </a:p>
        </p:txBody>
      </p:sp>
      <p:pic>
        <p:nvPicPr>
          <p:cNvPr id="4" name="Picture 2" descr="C:\Documents and Settings\Mindy\Local Settings\Temporary Internet Files\Content.IE5\Q68PGCRT\MP900433173[1].jpg"/>
          <p:cNvPicPr>
            <a:picLocks noChangeAspect="1" noChangeArrowheads="1"/>
          </p:cNvPicPr>
          <p:nvPr/>
        </p:nvPicPr>
        <p:blipFill>
          <a:blip r:embed="rId2" cstate="print"/>
          <a:srcRect/>
          <a:stretch>
            <a:fillRect/>
          </a:stretch>
        </p:blipFill>
        <p:spPr bwMode="auto">
          <a:xfrm>
            <a:off x="0" y="4724400"/>
            <a:ext cx="9144000" cy="2133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How to Think Win-Win</a:t>
            </a:r>
            <a:endParaRPr lang="en-US" dirty="0">
              <a:solidFill>
                <a:schemeClr val="accent4">
                  <a:lumMod val="75000"/>
                </a:schemeClr>
              </a:solidFill>
            </a:endParaRPr>
          </a:p>
        </p:txBody>
      </p:sp>
      <p:sp>
        <p:nvSpPr>
          <p:cNvPr id="3" name="Content Placeholder 2"/>
          <p:cNvSpPr>
            <a:spLocks noGrp="1"/>
          </p:cNvSpPr>
          <p:nvPr>
            <p:ph idx="1"/>
          </p:nvPr>
        </p:nvSpPr>
        <p:spPr>
          <a:xfrm>
            <a:off x="457200" y="1600200"/>
            <a:ext cx="5410200" cy="4525963"/>
          </a:xfrm>
        </p:spPr>
        <p:txBody>
          <a:bodyPr/>
          <a:lstStyle/>
          <a:p>
            <a:pPr algn="ctr">
              <a:buNone/>
            </a:pPr>
            <a:r>
              <a:rPr lang="en-US" b="1" dirty="0" smtClean="0">
                <a:solidFill>
                  <a:srgbClr val="00B0F0"/>
                </a:solidFill>
              </a:rPr>
              <a:t>Win the Private Victory First</a:t>
            </a:r>
          </a:p>
          <a:p>
            <a:pPr lvl="1" algn="ctr"/>
            <a:r>
              <a:rPr lang="en-US" dirty="0" smtClean="0">
                <a:solidFill>
                  <a:srgbClr val="00B0F0"/>
                </a:solidFill>
              </a:rPr>
              <a:t>Have self confidence</a:t>
            </a:r>
          </a:p>
          <a:p>
            <a:pPr lvl="1" algn="ctr"/>
            <a:r>
              <a:rPr lang="en-US" dirty="0" smtClean="0">
                <a:solidFill>
                  <a:srgbClr val="00B0F0"/>
                </a:solidFill>
              </a:rPr>
              <a:t>Like who you are </a:t>
            </a:r>
          </a:p>
          <a:p>
            <a:pPr lvl="1" algn="ctr"/>
            <a:r>
              <a:rPr lang="en-US" dirty="0" smtClean="0">
                <a:solidFill>
                  <a:srgbClr val="00B0F0"/>
                </a:solidFill>
              </a:rPr>
              <a:t>Insecure people get jealous </a:t>
            </a:r>
          </a:p>
          <a:p>
            <a:pPr lvl="1" algn="ctr">
              <a:buNone/>
            </a:pPr>
            <a:r>
              <a:rPr lang="en-US" dirty="0" smtClean="0">
                <a:solidFill>
                  <a:srgbClr val="00B0F0"/>
                </a:solidFill>
              </a:rPr>
              <a:t>very easily</a:t>
            </a:r>
          </a:p>
          <a:p>
            <a:pPr lvl="1" algn="ctr"/>
            <a:r>
              <a:rPr lang="en-US" dirty="0" smtClean="0">
                <a:solidFill>
                  <a:srgbClr val="00B0F0"/>
                </a:solidFill>
              </a:rPr>
              <a:t>Make deposits into your </a:t>
            </a:r>
          </a:p>
          <a:p>
            <a:pPr lvl="1" algn="ctr">
              <a:buNone/>
            </a:pPr>
            <a:r>
              <a:rPr lang="en-US" dirty="0" smtClean="0">
                <a:solidFill>
                  <a:srgbClr val="00B0F0"/>
                </a:solidFill>
              </a:rPr>
              <a:t>personal bank account</a:t>
            </a:r>
            <a:endParaRPr lang="en-US" dirty="0">
              <a:solidFill>
                <a:srgbClr val="00B0F0"/>
              </a:solidFill>
            </a:endParaRPr>
          </a:p>
        </p:txBody>
      </p:sp>
      <p:pic>
        <p:nvPicPr>
          <p:cNvPr id="11266" name="Picture 2" descr="C:\Documents and Settings\Mindy\Local Settings\Temporary Internet Files\Content.IE5\ORS9PDMP\MP900443331[1].jpg"/>
          <p:cNvPicPr>
            <a:picLocks noChangeAspect="1" noChangeArrowheads="1"/>
          </p:cNvPicPr>
          <p:nvPr/>
        </p:nvPicPr>
        <p:blipFill>
          <a:blip r:embed="rId2" cstate="print"/>
          <a:srcRect/>
          <a:stretch>
            <a:fillRect/>
          </a:stretch>
        </p:blipFill>
        <p:spPr bwMode="auto">
          <a:xfrm>
            <a:off x="5867400" y="2057400"/>
            <a:ext cx="3041277" cy="45753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Else to Think Win-Win</a:t>
            </a:r>
            <a:endParaRPr lang="en-US" dirty="0"/>
          </a:p>
        </p:txBody>
      </p:sp>
      <p:sp>
        <p:nvSpPr>
          <p:cNvPr id="3" name="Content Placeholder 2"/>
          <p:cNvSpPr>
            <a:spLocks noGrp="1"/>
          </p:cNvSpPr>
          <p:nvPr>
            <p:ph idx="1"/>
          </p:nvPr>
        </p:nvSpPr>
        <p:spPr>
          <a:xfrm>
            <a:off x="457200" y="1600201"/>
            <a:ext cx="8229600" cy="2438400"/>
          </a:xfrm>
        </p:spPr>
        <p:txBody>
          <a:bodyPr/>
          <a:lstStyle/>
          <a:p>
            <a:pPr algn="ctr">
              <a:buNone/>
            </a:pPr>
            <a:r>
              <a:rPr lang="en-US" dirty="0" smtClean="0"/>
              <a:t>Avoid the Tumor Twins</a:t>
            </a:r>
          </a:p>
          <a:p>
            <a:pPr algn="ctr">
              <a:buNone/>
            </a:pPr>
            <a:endParaRPr lang="en-US" dirty="0"/>
          </a:p>
          <a:p>
            <a:pPr algn="ctr">
              <a:buNone/>
            </a:pPr>
            <a:r>
              <a:rPr lang="en-US" dirty="0" smtClean="0"/>
              <a:t>There are two habits, like tumors, that can slowly eat you away from the inside. </a:t>
            </a:r>
            <a:endParaRPr lang="en-US" dirty="0"/>
          </a:p>
        </p:txBody>
      </p:sp>
      <p:sp>
        <p:nvSpPr>
          <p:cNvPr id="4" name="Content Placeholder 2"/>
          <p:cNvSpPr txBox="1">
            <a:spLocks/>
          </p:cNvSpPr>
          <p:nvPr/>
        </p:nvSpPr>
        <p:spPr>
          <a:xfrm rot="20814395">
            <a:off x="685800" y="4495800"/>
            <a:ext cx="3276600" cy="990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accent6">
                    <a:lumMod val="75000"/>
                  </a:schemeClr>
                </a:solidFill>
                <a:effectLst/>
                <a:uLnTx/>
                <a:uFillTx/>
                <a:latin typeface="Rockwell Extra Bold" pitchFamily="18" charset="0"/>
              </a:rPr>
              <a:t>Competing</a:t>
            </a:r>
          </a:p>
        </p:txBody>
      </p:sp>
      <p:sp>
        <p:nvSpPr>
          <p:cNvPr id="5" name="Content Placeholder 2"/>
          <p:cNvSpPr txBox="1">
            <a:spLocks/>
          </p:cNvSpPr>
          <p:nvPr/>
        </p:nvSpPr>
        <p:spPr>
          <a:xfrm rot="801860">
            <a:off x="4495800" y="4495800"/>
            <a:ext cx="3276600" cy="990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accent4">
                    <a:lumMod val="75000"/>
                  </a:schemeClr>
                </a:solidFill>
                <a:effectLst/>
                <a:uLnTx/>
                <a:uFillTx/>
                <a:latin typeface="Rockwell Extra Bold" pitchFamily="18" charset="0"/>
              </a:rPr>
              <a:t>Comparing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Competition</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algn="ctr">
              <a:buNone/>
            </a:pPr>
            <a:r>
              <a:rPr lang="en-US" dirty="0" smtClean="0">
                <a:solidFill>
                  <a:srgbClr val="FFC000"/>
                </a:solidFill>
              </a:rPr>
              <a:t>Competition is </a:t>
            </a:r>
            <a:r>
              <a:rPr lang="en-US" dirty="0" smtClean="0">
                <a:solidFill>
                  <a:schemeClr val="accent6">
                    <a:lumMod val="75000"/>
                  </a:schemeClr>
                </a:solidFill>
              </a:rPr>
              <a:t>healthy</a:t>
            </a:r>
            <a:r>
              <a:rPr lang="en-US" dirty="0" smtClean="0">
                <a:solidFill>
                  <a:srgbClr val="FFC000"/>
                </a:solidFill>
              </a:rPr>
              <a:t> when you compete against yourself, or when it challenges you to reach and stretch and become your best. </a:t>
            </a:r>
          </a:p>
          <a:p>
            <a:pPr algn="ctr">
              <a:buNone/>
            </a:pPr>
            <a:endParaRPr lang="en-US" dirty="0" smtClean="0"/>
          </a:p>
          <a:p>
            <a:pPr algn="ctr">
              <a:buNone/>
            </a:pPr>
            <a:r>
              <a:rPr lang="en-US" dirty="0" smtClean="0"/>
              <a:t>Competition becomes </a:t>
            </a:r>
            <a:r>
              <a:rPr lang="en-US" b="1" dirty="0" smtClean="0"/>
              <a:t>dark</a:t>
            </a:r>
            <a:r>
              <a:rPr lang="en-US" dirty="0" smtClean="0"/>
              <a:t> when you tie your self-worth into winning or when you use it as a way to place yourself above another person.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 Standards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C:A1.4 Learn how to interact and work cooperatively in teams. </a:t>
            </a:r>
          </a:p>
          <a:p>
            <a:endParaRPr lang="en-US"/>
          </a:p>
          <a:p>
            <a:r>
              <a:rPr lang="en-US" smtClean="0"/>
              <a:t>PS</a:t>
            </a:r>
            <a:r>
              <a:rPr lang="en-US" dirty="0" smtClean="0"/>
              <a:t>: B1.1 Use a decision-making and problem-solving model</a:t>
            </a:r>
          </a:p>
          <a:p>
            <a:endParaRPr lang="en-US" dirty="0" smtClean="0"/>
          </a:p>
          <a:p>
            <a:r>
              <a:rPr lang="en-US" dirty="0" smtClean="0"/>
              <a:t>PS: B1.2 Understand consequences of decisions and choices</a:t>
            </a:r>
          </a:p>
          <a:p>
            <a:endParaRPr lang="en-US" dirty="0" smtClean="0"/>
          </a:p>
          <a:p>
            <a:r>
              <a:rPr lang="en-US" dirty="0" smtClean="0"/>
              <a:t>PS: B1.3 Identify alternative solutions to a problem</a:t>
            </a:r>
            <a:endParaRPr lang="en-US" dirty="0"/>
          </a:p>
        </p:txBody>
      </p:sp>
    </p:spTree>
    <p:extLst>
      <p:ext uri="{BB962C8B-B14F-4D97-AF65-F5344CB8AC3E}">
        <p14:creationId xmlns:p14="http://schemas.microsoft.com/office/powerpoint/2010/main" xmlns="" val="187369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lstStyle/>
          <a:p>
            <a:pPr algn="ctr">
              <a:buNone/>
            </a:pPr>
            <a:r>
              <a:rPr lang="en-US" dirty="0" smtClean="0">
                <a:latin typeface="Perpetua" pitchFamily="18" charset="0"/>
              </a:rPr>
              <a:t>The two worst traits an athlete can have </a:t>
            </a:r>
          </a:p>
          <a:p>
            <a:pPr marL="514350" indent="-514350" algn="ctr">
              <a:buAutoNum type="arabicPeriod"/>
            </a:pPr>
            <a:r>
              <a:rPr lang="en-US" dirty="0" smtClean="0">
                <a:latin typeface="Perpetua" pitchFamily="18" charset="0"/>
              </a:rPr>
              <a:t>A fear of failure</a:t>
            </a:r>
          </a:p>
          <a:p>
            <a:pPr marL="514350" indent="-514350" algn="ctr">
              <a:buAutoNum type="arabicPeriod"/>
            </a:pPr>
            <a:r>
              <a:rPr lang="en-US" dirty="0" smtClean="0">
                <a:latin typeface="Perpetua" pitchFamily="18" charset="0"/>
              </a:rPr>
              <a:t>A win at any cost attitude</a:t>
            </a:r>
          </a:p>
          <a:p>
            <a:pPr marL="514350" indent="-514350" algn="ctr">
              <a:buNone/>
            </a:pPr>
            <a:r>
              <a:rPr lang="en-US" i="1" dirty="0" smtClean="0">
                <a:latin typeface="Perpetua" pitchFamily="18" charset="0"/>
              </a:rPr>
              <a:t>Why do you think this is?</a:t>
            </a:r>
            <a:endParaRPr lang="en-US" i="1" dirty="0">
              <a:latin typeface="Perpetua" pitchFamily="18" charset="0"/>
            </a:endParaRPr>
          </a:p>
        </p:txBody>
      </p:sp>
      <p:pic>
        <p:nvPicPr>
          <p:cNvPr id="12290" name="Picture 2" descr="C:\Documents and Settings\Mindy\Local Settings\Temporary Internet Files\Content.IE5\Q68PGCRT\MP900400085[1].jpg"/>
          <p:cNvPicPr>
            <a:picLocks noChangeAspect="1" noChangeArrowheads="1"/>
          </p:cNvPicPr>
          <p:nvPr/>
        </p:nvPicPr>
        <p:blipFill>
          <a:blip r:embed="rId2" cstate="print"/>
          <a:srcRect/>
          <a:stretch>
            <a:fillRect/>
          </a:stretch>
        </p:blipFill>
        <p:spPr bwMode="auto">
          <a:xfrm>
            <a:off x="304800" y="3352800"/>
            <a:ext cx="2069592" cy="3121152"/>
          </a:xfrm>
          <a:prstGeom prst="rect">
            <a:avLst/>
          </a:prstGeom>
          <a:noFill/>
        </p:spPr>
      </p:pic>
      <p:pic>
        <p:nvPicPr>
          <p:cNvPr id="12291" name="Picture 3" descr="C:\Documents and Settings\Mindy\Local Settings\Temporary Internet Files\Content.IE5\Q68PGCRT\MP900430618[1].jpg"/>
          <p:cNvPicPr>
            <a:picLocks noChangeAspect="1" noChangeArrowheads="1"/>
          </p:cNvPicPr>
          <p:nvPr/>
        </p:nvPicPr>
        <p:blipFill>
          <a:blip r:embed="rId3" cstate="print"/>
          <a:srcRect/>
          <a:stretch>
            <a:fillRect/>
          </a:stretch>
        </p:blipFill>
        <p:spPr bwMode="auto">
          <a:xfrm>
            <a:off x="2438401" y="3352800"/>
            <a:ext cx="2057400" cy="3098203"/>
          </a:xfrm>
          <a:prstGeom prst="rect">
            <a:avLst/>
          </a:prstGeom>
          <a:noFill/>
        </p:spPr>
      </p:pic>
      <p:pic>
        <p:nvPicPr>
          <p:cNvPr id="12293" name="Picture 5" descr="C:\Documents and Settings\Mindy\Local Settings\Temporary Internet Files\Content.IE5\C03407L2\MP900424397[1].jpg"/>
          <p:cNvPicPr>
            <a:picLocks noChangeAspect="1" noChangeArrowheads="1"/>
          </p:cNvPicPr>
          <p:nvPr/>
        </p:nvPicPr>
        <p:blipFill>
          <a:blip r:embed="rId4" cstate="print"/>
          <a:srcRect/>
          <a:stretch>
            <a:fillRect/>
          </a:stretch>
        </p:blipFill>
        <p:spPr bwMode="auto">
          <a:xfrm>
            <a:off x="4572000" y="3352800"/>
            <a:ext cx="4419600" cy="304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a:bodyPr>
          <a:lstStyle/>
          <a:p>
            <a:pPr algn="ctr">
              <a:buNone/>
            </a:pPr>
            <a:r>
              <a:rPr lang="en-US" dirty="0" smtClean="0">
                <a:latin typeface="Perpetua Titling MT" pitchFamily="18" charset="0"/>
              </a:rPr>
              <a:t>Let’s stop competing over boyfriends, girlfriends, social status, friends, popularity, attention and the like…and start enjoying life. </a:t>
            </a:r>
          </a:p>
          <a:p>
            <a:pPr algn="ctr">
              <a:buNone/>
            </a:pPr>
            <a:endParaRPr lang="en-US" dirty="0">
              <a:latin typeface="Perpetua Titling MT" pitchFamily="18" charset="0"/>
            </a:endParaRPr>
          </a:p>
          <a:p>
            <a:pPr algn="ctr">
              <a:buNone/>
            </a:pPr>
            <a:r>
              <a:rPr lang="en-US" dirty="0" smtClean="0">
                <a:latin typeface="Perpetua Titling MT" pitchFamily="18" charset="0"/>
              </a:rPr>
              <a:t>There is enough popular to go around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Mindy\Local Settings\Temporary Internet Files\Content.IE5\Q68PGCRT\MP90043102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228600"/>
            <a:ext cx="4876800" cy="1143000"/>
          </a:xfrm>
        </p:spPr>
        <p:txBody>
          <a:bodyPr>
            <a:normAutofit fontScale="90000"/>
          </a:bodyPr>
          <a:lstStyle/>
          <a:p>
            <a:r>
              <a:rPr lang="en-US" dirty="0" smtClean="0">
                <a:solidFill>
                  <a:schemeClr val="bg1"/>
                </a:solidFill>
                <a:latin typeface="Script MT Bold" pitchFamily="66" charset="0"/>
              </a:rPr>
              <a:t>Comparing to Others</a:t>
            </a:r>
            <a:endParaRPr lang="en-US" dirty="0">
              <a:solidFill>
                <a:schemeClr val="bg1"/>
              </a:solidFill>
              <a:latin typeface="Script MT Bold" pitchFamily="66" charset="0"/>
            </a:endParaRPr>
          </a:p>
        </p:txBody>
      </p:sp>
      <p:sp>
        <p:nvSpPr>
          <p:cNvPr id="3" name="Content Placeholder 2"/>
          <p:cNvSpPr>
            <a:spLocks noGrp="1"/>
          </p:cNvSpPr>
          <p:nvPr>
            <p:ph idx="1"/>
          </p:nvPr>
        </p:nvSpPr>
        <p:spPr>
          <a:xfrm>
            <a:off x="609600" y="4191000"/>
            <a:ext cx="8229600" cy="4525963"/>
          </a:xfrm>
        </p:spPr>
        <p:txBody>
          <a:bodyPr/>
          <a:lstStyle/>
          <a:p>
            <a:pPr algn="ctr">
              <a:buNone/>
            </a:pPr>
            <a:r>
              <a:rPr lang="en-US" dirty="0" smtClean="0">
                <a:solidFill>
                  <a:schemeClr val="bg1"/>
                </a:solidFill>
                <a:latin typeface="Script MT Bold" pitchFamily="66" charset="0"/>
              </a:rPr>
              <a:t>Comparing ourselves makes us feel like a wave of the sea tossed to and fro by the wind. We go up and down, inferior one moment and superior the next. Confident one moment and intimidated the next. </a:t>
            </a:r>
            <a:endParaRPr lang="en-US" dirty="0">
              <a:solidFill>
                <a:schemeClr val="bg1"/>
              </a:solidFill>
              <a:latin typeface="Script MT Bold"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Conflicts with a Win-Win Solution</a:t>
            </a:r>
            <a:endParaRPr lang="en-US" dirty="0"/>
          </a:p>
        </p:txBody>
      </p:sp>
      <p:sp>
        <p:nvSpPr>
          <p:cNvPr id="3" name="Content Placeholder 2"/>
          <p:cNvSpPr>
            <a:spLocks noGrp="1"/>
          </p:cNvSpPr>
          <p:nvPr>
            <p:ph idx="1"/>
          </p:nvPr>
        </p:nvSpPr>
        <p:spPr/>
        <p:txBody>
          <a:bodyPr/>
          <a:lstStyle/>
          <a:p>
            <a:r>
              <a:rPr lang="en-US" dirty="0" smtClean="0"/>
              <a:t>Do Conflict </a:t>
            </a:r>
            <a:r>
              <a:rPr lang="en-US" smtClean="0"/>
              <a:t>Resolution Worksheet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Standards</a:t>
            </a:r>
            <a:endParaRPr lang="en-US" dirty="0"/>
          </a:p>
        </p:txBody>
      </p:sp>
      <p:sp>
        <p:nvSpPr>
          <p:cNvPr id="3" name="Content Placeholder 2"/>
          <p:cNvSpPr>
            <a:spLocks noGrp="1"/>
          </p:cNvSpPr>
          <p:nvPr>
            <p:ph idx="1"/>
          </p:nvPr>
        </p:nvSpPr>
        <p:spPr/>
        <p:txBody>
          <a:bodyPr>
            <a:normAutofit/>
          </a:bodyPr>
          <a:lstStyle/>
          <a:p>
            <a:r>
              <a:rPr lang="en-US" sz="2400" dirty="0" smtClean="0"/>
              <a:t>S1C6</a:t>
            </a:r>
            <a:r>
              <a:rPr lang="en-US" sz="2400" i="1" dirty="0" smtClean="0"/>
              <a:t>PO 7</a:t>
            </a:r>
            <a:r>
              <a:rPr lang="en-US" sz="2400" dirty="0" smtClean="0"/>
              <a:t>. </a:t>
            </a:r>
            <a:r>
              <a:rPr lang="en-US" sz="2400" i="1" dirty="0" smtClean="0"/>
              <a:t>Use reading strategies (e.g., drawing conclusions, determining cause and effect, making inferences, sequencing) to comprehend text.</a:t>
            </a:r>
            <a:endParaRPr lang="en-US" sz="2400" dirty="0" smtClean="0"/>
          </a:p>
          <a:p>
            <a:pPr>
              <a:buNone/>
            </a:pPr>
            <a:endParaRPr lang="en-US" sz="2400" dirty="0" smtClean="0"/>
          </a:p>
          <a:p>
            <a:r>
              <a:rPr lang="en-US" sz="2400" dirty="0" smtClean="0"/>
              <a:t>Concept 6: Conventions addresses the mechanics of writing, including capitalization, punctuation, spelling, grammar and usage, and paragraph breaks.</a:t>
            </a:r>
          </a:p>
          <a:p>
            <a:endParaRPr lang="en-US" dirty="0" smtClean="0"/>
          </a:p>
          <a:p>
            <a:endParaRPr lang="en-US" dirty="0"/>
          </a:p>
        </p:txBody>
      </p:sp>
    </p:spTree>
    <p:extLst>
      <p:ext uri="{BB962C8B-B14F-4D97-AF65-F5344CB8AC3E}">
        <p14:creationId xmlns:p14="http://schemas.microsoft.com/office/powerpoint/2010/main" xmlns="" val="31293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3200" dirty="0" smtClean="0"/>
              <a:t>Two friends are being chased by a bear, when one turned to the other and said, “I just realized that I don’t need to outrun the bear….</a:t>
            </a:r>
            <a:endParaRPr lang="en-US" sz="3200" dirty="0"/>
          </a:p>
        </p:txBody>
      </p:sp>
      <p:pic>
        <p:nvPicPr>
          <p:cNvPr id="2050" name="Picture 2" descr="C:\Documents and Settings\Mindy\Local Settings\Temporary Internet Files\Content.IE5\TWZNUI8C\MC900060280[1].wmf"/>
          <p:cNvPicPr>
            <a:picLocks noChangeAspect="1" noChangeArrowheads="1"/>
          </p:cNvPicPr>
          <p:nvPr/>
        </p:nvPicPr>
        <p:blipFill>
          <a:blip r:embed="rId2" cstate="print"/>
          <a:srcRect/>
          <a:stretch>
            <a:fillRect/>
          </a:stretch>
        </p:blipFill>
        <p:spPr bwMode="auto">
          <a:xfrm>
            <a:off x="1066800" y="2438400"/>
            <a:ext cx="3918342" cy="2981859"/>
          </a:xfrm>
          <a:prstGeom prst="rect">
            <a:avLst/>
          </a:prstGeom>
          <a:noFill/>
        </p:spPr>
      </p:pic>
      <p:pic>
        <p:nvPicPr>
          <p:cNvPr id="2051" name="Picture 3" descr="C:\Documents and Settings\Mindy\Local Settings\Temporary Internet Files\Content.IE5\ORS9PDMP\MC900029953[1].wmf"/>
          <p:cNvPicPr>
            <a:picLocks noChangeAspect="1" noChangeArrowheads="1"/>
          </p:cNvPicPr>
          <p:nvPr/>
        </p:nvPicPr>
        <p:blipFill>
          <a:blip r:embed="rId3" cstate="print">
            <a:lum bright="30000"/>
          </a:blip>
          <a:srcRect/>
          <a:stretch>
            <a:fillRect/>
          </a:stretch>
        </p:blipFill>
        <p:spPr bwMode="auto">
          <a:xfrm>
            <a:off x="5562600" y="2209800"/>
            <a:ext cx="2673201" cy="2962656"/>
          </a:xfrm>
          <a:prstGeom prst="rect">
            <a:avLst/>
          </a:prstGeom>
          <a:noFill/>
        </p:spPr>
      </p:pic>
      <p:sp>
        <p:nvSpPr>
          <p:cNvPr id="6" name="Title 1"/>
          <p:cNvSpPr txBox="1">
            <a:spLocks/>
          </p:cNvSpPr>
          <p:nvPr/>
        </p:nvSpPr>
        <p:spPr>
          <a:xfrm>
            <a:off x="381000" y="5486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 just</a:t>
            </a:r>
            <a:r>
              <a:rPr kumimoji="0" lang="en-US" sz="3200" b="0" i="0" u="none" strike="noStrike" kern="1200" cap="none" spc="0" normalizeH="0" noProof="0" dirty="0" smtClean="0">
                <a:ln>
                  <a:noFill/>
                </a:ln>
                <a:solidFill>
                  <a:schemeClr val="tx1"/>
                </a:solidFill>
                <a:effectLst/>
                <a:uLnTx/>
                <a:uFillTx/>
                <a:latin typeface="+mj-lt"/>
                <a:ea typeface="+mj-ea"/>
                <a:cs typeface="+mj-cs"/>
              </a:rPr>
              <a:t> need to outrun you!”</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1295400"/>
            <a:ext cx="4038600" cy="3352800"/>
          </a:xfrm>
        </p:spPr>
        <p:txBody>
          <a:bodyPr>
            <a:noAutofit/>
          </a:bodyPr>
          <a:lstStyle/>
          <a:p>
            <a:r>
              <a:rPr lang="en-US" sz="2800" dirty="0" smtClean="0">
                <a:solidFill>
                  <a:schemeClr val="tx2">
                    <a:lumMod val="60000"/>
                    <a:lumOff val="40000"/>
                  </a:schemeClr>
                </a:solidFill>
              </a:rPr>
              <a:t>An attitude toward life that says I can win, and so can you!</a:t>
            </a:r>
          </a:p>
          <a:p>
            <a:endParaRPr lang="en-US" sz="2800" dirty="0" smtClean="0">
              <a:solidFill>
                <a:schemeClr val="tx2">
                  <a:lumMod val="60000"/>
                  <a:lumOff val="40000"/>
                </a:schemeClr>
              </a:solidFill>
            </a:endParaRPr>
          </a:p>
          <a:p>
            <a:endParaRPr lang="en-US" sz="2800" dirty="0">
              <a:solidFill>
                <a:schemeClr val="tx2">
                  <a:lumMod val="60000"/>
                  <a:lumOff val="40000"/>
                </a:schemeClr>
              </a:solidFill>
            </a:endParaRPr>
          </a:p>
          <a:p>
            <a:r>
              <a:rPr lang="en-US" sz="2800" i="1" dirty="0" smtClean="0">
                <a:solidFill>
                  <a:schemeClr val="tx2">
                    <a:lumMod val="60000"/>
                    <a:lumOff val="40000"/>
                  </a:schemeClr>
                </a:solidFill>
              </a:rPr>
              <a:t>We are all equal, no one is better or worse than anyone else…and no one really needs to be!</a:t>
            </a:r>
            <a:endParaRPr lang="en-US" sz="2800" i="1" dirty="0">
              <a:solidFill>
                <a:schemeClr val="tx2">
                  <a:lumMod val="60000"/>
                  <a:lumOff val="4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0"/>
            <a:ext cx="4329898"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winning_team"/>
          <p:cNvPicPr>
            <a:picLocks noChangeAspect="1" noChangeArrowheads="1"/>
          </p:cNvPicPr>
          <p:nvPr/>
        </p:nvPicPr>
        <p:blipFill>
          <a:blip r:embed="rId3" cstate="print"/>
          <a:srcRect/>
          <a:stretch>
            <a:fillRect/>
          </a:stretch>
        </p:blipFill>
        <p:spPr bwMode="auto">
          <a:xfrm>
            <a:off x="5181600" y="1905000"/>
            <a:ext cx="3505200" cy="3505200"/>
          </a:xfrm>
          <a:prstGeom prst="rect">
            <a:avLst/>
          </a:prstGeom>
          <a:noFill/>
          <a:ln w="57150">
            <a:solidFill>
              <a:schemeClr val="tx1"/>
            </a:solidFill>
            <a:miter lim="800000"/>
            <a:headEnd/>
            <a:tailEnd/>
          </a:ln>
        </p:spPr>
      </p:pic>
      <p:sp>
        <p:nvSpPr>
          <p:cNvPr id="4" name="Text Box 14"/>
          <p:cNvSpPr txBox="1">
            <a:spLocks noChangeArrowheads="1"/>
          </p:cNvSpPr>
          <p:nvPr/>
        </p:nvSpPr>
        <p:spPr bwMode="auto">
          <a:xfrm>
            <a:off x="381000" y="609600"/>
            <a:ext cx="4419600" cy="5324535"/>
          </a:xfrm>
          <a:prstGeom prst="rect">
            <a:avLst/>
          </a:prstGeom>
          <a:noFill/>
          <a:ln w="9525">
            <a:noFill/>
            <a:miter lim="800000"/>
            <a:headEnd/>
            <a:tailEnd/>
          </a:ln>
          <a:effectLst/>
        </p:spPr>
        <p:txBody>
          <a:bodyPr>
            <a:spAutoFit/>
          </a:bodyPr>
          <a:lstStyle/>
          <a:p>
            <a:pPr algn="ctr">
              <a:spcBef>
                <a:spcPct val="50000"/>
              </a:spcBef>
            </a:pPr>
            <a:r>
              <a:rPr lang="en-US" sz="4000" dirty="0">
                <a:latin typeface="Tahoma" pitchFamily="34" charset="0"/>
              </a:rPr>
              <a:t>Is this picture a good one for </a:t>
            </a:r>
            <a:br>
              <a:rPr lang="en-US" sz="4000" dirty="0">
                <a:latin typeface="Tahoma" pitchFamily="34" charset="0"/>
              </a:rPr>
            </a:br>
            <a:r>
              <a:rPr lang="en-US" sz="4000" b="1" dirty="0">
                <a:latin typeface="Tahoma" pitchFamily="34" charset="0"/>
              </a:rPr>
              <a:t>Think Win-Win</a:t>
            </a:r>
            <a:r>
              <a:rPr lang="en-US" sz="4000" dirty="0">
                <a:latin typeface="Tahoma" pitchFamily="34" charset="0"/>
              </a:rPr>
              <a:t>?  </a:t>
            </a:r>
            <a:br>
              <a:rPr lang="en-US" sz="4000" dirty="0">
                <a:latin typeface="Tahoma" pitchFamily="34" charset="0"/>
              </a:rPr>
            </a:br>
            <a:r>
              <a:rPr lang="en-US" sz="4000" dirty="0">
                <a:latin typeface="Tahoma" pitchFamily="34" charset="0"/>
              </a:rPr>
              <a:t>Why or why not? </a:t>
            </a:r>
            <a:endParaRPr lang="en-US" sz="4000" dirty="0" smtClean="0">
              <a:latin typeface="Tahoma" pitchFamily="34" charset="0"/>
            </a:endParaRPr>
          </a:p>
          <a:p>
            <a:pPr algn="ctr">
              <a:spcBef>
                <a:spcPct val="50000"/>
              </a:spcBef>
            </a:pPr>
            <a:r>
              <a:rPr lang="en-US" sz="4000" dirty="0" smtClean="0">
                <a:latin typeface="Tahoma" pitchFamily="34" charset="0"/>
              </a:rPr>
              <a:t>If </a:t>
            </a:r>
            <a:r>
              <a:rPr lang="en-US" sz="4000" dirty="0">
                <a:latin typeface="Tahoma" pitchFamily="34" charset="0"/>
              </a:rPr>
              <a:t>not, design a better one and explain your thinking.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3810000" cy="1143000"/>
          </a:xfrm>
        </p:spPr>
        <p:txBody>
          <a:bodyPr>
            <a:normAutofit fontScale="90000"/>
          </a:bodyPr>
          <a:lstStyle/>
          <a:p>
            <a:r>
              <a:rPr lang="en-US" b="1" dirty="0" smtClean="0"/>
              <a:t>Win-Lose</a:t>
            </a:r>
            <a:r>
              <a:rPr lang="en-US" dirty="0" smtClean="0"/>
              <a:t> is like living your life on a Totem Pole</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4559300" y="381000"/>
            <a:ext cx="4318000" cy="6477000"/>
          </a:xfrm>
          <a:prstGeom prst="rect">
            <a:avLst/>
          </a:prstGeom>
          <a:noFill/>
          <a:ln w="9525">
            <a:noFill/>
            <a:miter lim="800000"/>
            <a:headEnd/>
            <a:tailEnd/>
          </a:ln>
        </p:spPr>
      </p:pic>
      <p:sp>
        <p:nvSpPr>
          <p:cNvPr id="9" name="Oval Callout 8"/>
          <p:cNvSpPr/>
          <p:nvPr/>
        </p:nvSpPr>
        <p:spPr>
          <a:xfrm>
            <a:off x="2438400" y="5257800"/>
            <a:ext cx="2590800" cy="1295400"/>
          </a:xfrm>
          <a:prstGeom prst="wedgeEllipseCallout">
            <a:avLst>
              <a:gd name="adj1" fmla="val 100986"/>
              <a:gd name="adj2" fmla="val 790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6781800" y="0"/>
            <a:ext cx="2362200" cy="1295400"/>
          </a:xfrm>
          <a:prstGeom prst="wedgeEllipseCallout">
            <a:avLst>
              <a:gd name="adj1" fmla="val -51289"/>
              <a:gd name="adj2" fmla="val 10378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2895600" y="2362200"/>
            <a:ext cx="2362200" cy="1295400"/>
          </a:xfrm>
          <a:prstGeom prst="wedgeEllipseCallout">
            <a:avLst>
              <a:gd name="adj1" fmla="val 103549"/>
              <a:gd name="adj2" fmla="val 34320"/>
            </a:avLst>
          </a:prstGeom>
          <a:solidFill>
            <a:srgbClr val="F89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7543800" y="2286000"/>
            <a:ext cx="1600200" cy="1524000"/>
          </a:xfrm>
          <a:prstGeom prst="wedgeEllipseCallout">
            <a:avLst>
              <a:gd name="adj1" fmla="val -102083"/>
              <a:gd name="adj2" fmla="val 97693"/>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19400" y="5638800"/>
            <a:ext cx="1905000" cy="461665"/>
          </a:xfrm>
          <a:prstGeom prst="rect">
            <a:avLst/>
          </a:prstGeom>
          <a:noFill/>
        </p:spPr>
        <p:txBody>
          <a:bodyPr wrap="square" rtlCol="0">
            <a:spAutoFit/>
          </a:bodyPr>
          <a:lstStyle/>
          <a:p>
            <a:r>
              <a:rPr lang="en-US" sz="2400" dirty="0" smtClean="0">
                <a:latin typeface="Kristen ITC" pitchFamily="66" charset="0"/>
              </a:rPr>
              <a:t>I’m a loser!</a:t>
            </a:r>
            <a:endParaRPr lang="en-US" sz="2400" dirty="0">
              <a:latin typeface="Kristen ITC" pitchFamily="66" charset="0"/>
            </a:endParaRPr>
          </a:p>
        </p:txBody>
      </p:sp>
      <p:sp>
        <p:nvSpPr>
          <p:cNvPr id="14" name="TextBox 13"/>
          <p:cNvSpPr txBox="1"/>
          <p:nvPr/>
        </p:nvSpPr>
        <p:spPr>
          <a:xfrm>
            <a:off x="7772400" y="2438401"/>
            <a:ext cx="1143000" cy="1323439"/>
          </a:xfrm>
          <a:prstGeom prst="rect">
            <a:avLst/>
          </a:prstGeom>
          <a:noFill/>
        </p:spPr>
        <p:txBody>
          <a:bodyPr wrap="square" rtlCol="0">
            <a:spAutoFit/>
          </a:bodyPr>
          <a:lstStyle/>
          <a:p>
            <a:pPr algn="ctr"/>
            <a:r>
              <a:rPr lang="en-US" sz="1600" dirty="0" smtClean="0">
                <a:latin typeface="Kristen ITC" pitchFamily="66" charset="0"/>
              </a:rPr>
              <a:t>At least I’m better than YOU!</a:t>
            </a:r>
            <a:endParaRPr lang="en-US" sz="1600" dirty="0">
              <a:latin typeface="Kristen ITC" pitchFamily="66" charset="0"/>
            </a:endParaRPr>
          </a:p>
        </p:txBody>
      </p:sp>
      <p:sp>
        <p:nvSpPr>
          <p:cNvPr id="15" name="TextBox 14"/>
          <p:cNvSpPr txBox="1"/>
          <p:nvPr/>
        </p:nvSpPr>
        <p:spPr>
          <a:xfrm>
            <a:off x="3124200" y="2514600"/>
            <a:ext cx="1905000" cy="1015663"/>
          </a:xfrm>
          <a:prstGeom prst="rect">
            <a:avLst/>
          </a:prstGeom>
          <a:noFill/>
        </p:spPr>
        <p:txBody>
          <a:bodyPr wrap="square" rtlCol="0">
            <a:spAutoFit/>
          </a:bodyPr>
          <a:lstStyle/>
          <a:p>
            <a:pPr algn="ctr"/>
            <a:r>
              <a:rPr lang="en-US" sz="2000" dirty="0" smtClean="0">
                <a:latin typeface="Kristen ITC" pitchFamily="66" charset="0"/>
              </a:rPr>
              <a:t>We’ll I’m better than her!</a:t>
            </a:r>
            <a:endParaRPr lang="en-US" sz="2000" dirty="0">
              <a:latin typeface="Kristen ITC" pitchFamily="66" charset="0"/>
            </a:endParaRPr>
          </a:p>
        </p:txBody>
      </p:sp>
      <p:sp>
        <p:nvSpPr>
          <p:cNvPr id="16" name="TextBox 15"/>
          <p:cNvSpPr txBox="1"/>
          <p:nvPr/>
        </p:nvSpPr>
        <p:spPr>
          <a:xfrm>
            <a:off x="7010400" y="304800"/>
            <a:ext cx="1905000" cy="707886"/>
          </a:xfrm>
          <a:prstGeom prst="rect">
            <a:avLst/>
          </a:prstGeom>
          <a:noFill/>
        </p:spPr>
        <p:txBody>
          <a:bodyPr wrap="square" rtlCol="0">
            <a:spAutoFit/>
          </a:bodyPr>
          <a:lstStyle/>
          <a:p>
            <a:pPr algn="ctr"/>
            <a:r>
              <a:rPr lang="en-US" sz="2000" dirty="0" smtClean="0">
                <a:latin typeface="Kristen ITC" pitchFamily="66" charset="0"/>
              </a:rPr>
              <a:t>I’m better than you all!</a:t>
            </a:r>
            <a:endParaRPr lang="en-US" sz="2000" dirty="0">
              <a:latin typeface="Kristen ITC" pitchFamily="66" charset="0"/>
            </a:endParaRPr>
          </a:p>
        </p:txBody>
      </p:sp>
      <p:sp>
        <p:nvSpPr>
          <p:cNvPr id="17" name="Title 1"/>
          <p:cNvSpPr txBox="1">
            <a:spLocks/>
          </p:cNvSpPr>
          <p:nvPr/>
        </p:nvSpPr>
        <p:spPr>
          <a:xfrm>
            <a:off x="0" y="2286000"/>
            <a:ext cx="2286000" cy="35052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Goudy Old Style" pitchFamily="18" charset="0"/>
                <a:ea typeface="+mj-ea"/>
                <a:cs typeface="+mj-cs"/>
              </a:rPr>
              <a:t>Being the best,</a:t>
            </a:r>
            <a:r>
              <a:rPr kumimoji="0" lang="en-US" sz="4400" b="0" i="0" u="none" strike="noStrike" kern="1200" cap="none" spc="0" normalizeH="0" noProof="0" dirty="0" smtClean="0">
                <a:ln>
                  <a:noFill/>
                </a:ln>
                <a:solidFill>
                  <a:schemeClr val="tx1"/>
                </a:solidFill>
                <a:effectLst/>
                <a:uLnTx/>
                <a:uFillTx/>
                <a:latin typeface="Goudy Old Style" pitchFamily="18" charset="0"/>
                <a:ea typeface="+mj-ea"/>
                <a:cs typeface="+mj-cs"/>
              </a:rPr>
              <a:t> winning the game and having it your way mean more to you than friendships, relationships or loyalty</a:t>
            </a:r>
            <a:endParaRPr kumimoji="0" lang="en-US" sz="4400" b="0" i="0" u="none" strike="noStrike" kern="1200" cap="none" spc="0" normalizeH="0" baseline="0" noProof="0" dirty="0" smtClean="0">
              <a:ln>
                <a:noFill/>
              </a:ln>
              <a:solidFill>
                <a:schemeClr val="tx1"/>
              </a:solidFill>
              <a:effectLst/>
              <a:uLnTx/>
              <a:uFillTx/>
              <a:latin typeface="Goudy Old Style" pitchFamily="18"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Win-Lose Attitudes</a:t>
            </a:r>
            <a:endParaRPr lang="en-US" dirty="0"/>
          </a:p>
        </p:txBody>
      </p:sp>
      <p:pic>
        <p:nvPicPr>
          <p:cNvPr id="4" name="Picture 13" descr="winning_team"/>
          <p:cNvPicPr>
            <a:picLocks noGrp="1" noChangeAspect="1" noChangeArrowheads="1"/>
          </p:cNvPicPr>
          <p:nvPr>
            <p:ph idx="1"/>
          </p:nvPr>
        </p:nvPicPr>
        <p:blipFill>
          <a:blip r:embed="rId3" cstate="print"/>
          <a:srcRect/>
          <a:stretch>
            <a:fillRect/>
          </a:stretch>
        </p:blipFill>
        <p:spPr bwMode="auto">
          <a:xfrm>
            <a:off x="6553200" y="228600"/>
            <a:ext cx="2400300" cy="2400300"/>
          </a:xfrm>
          <a:prstGeom prst="rect">
            <a:avLst/>
          </a:prstGeom>
          <a:noFill/>
          <a:ln w="57150">
            <a:solidFill>
              <a:schemeClr val="tx1"/>
            </a:solidFill>
            <a:miter lim="800000"/>
            <a:headEnd/>
            <a:tailEnd/>
          </a:ln>
        </p:spPr>
      </p:pic>
      <p:sp>
        <p:nvSpPr>
          <p:cNvPr id="5" name="TextBox 4"/>
          <p:cNvSpPr txBox="1"/>
          <p:nvPr/>
        </p:nvSpPr>
        <p:spPr>
          <a:xfrm>
            <a:off x="457200" y="1143000"/>
            <a:ext cx="5867400" cy="4893647"/>
          </a:xfrm>
          <a:prstGeom prst="rect">
            <a:avLst/>
          </a:prstGeom>
          <a:noFill/>
        </p:spPr>
        <p:txBody>
          <a:bodyPr wrap="square" rtlCol="0">
            <a:spAutoFit/>
          </a:bodyPr>
          <a:lstStyle/>
          <a:p>
            <a:pPr>
              <a:buFont typeface="Arial" pitchFamily="34" charset="0"/>
              <a:buChar char="•"/>
            </a:pPr>
            <a:r>
              <a:rPr lang="en-US" sz="2400" dirty="0" smtClean="0">
                <a:latin typeface="Tw Cen MT Condensed" pitchFamily="34" charset="0"/>
                <a:cs typeface="Tahoma" pitchFamily="34" charset="0"/>
              </a:rPr>
              <a:t>Using other people, emotionally or physically, for your own selfish purposes. </a:t>
            </a:r>
          </a:p>
          <a:p>
            <a:endParaRPr lang="en-US" sz="2400" dirty="0" smtClean="0">
              <a:latin typeface="Tw Cen MT Condensed" pitchFamily="34" charset="0"/>
              <a:cs typeface="Tahoma" pitchFamily="34" charset="0"/>
            </a:endParaRPr>
          </a:p>
          <a:p>
            <a:pPr>
              <a:buFont typeface="Arial" pitchFamily="34" charset="0"/>
              <a:buChar char="•"/>
            </a:pPr>
            <a:r>
              <a:rPr lang="en-US" sz="2400" dirty="0" smtClean="0">
                <a:latin typeface="Tw Cen MT Condensed" pitchFamily="34" charset="0"/>
                <a:cs typeface="Tahoma" pitchFamily="34" charset="0"/>
              </a:rPr>
              <a:t>Trying to get ahead at the expense of another</a:t>
            </a:r>
          </a:p>
          <a:p>
            <a:endParaRPr lang="en-US" sz="2400" dirty="0" smtClean="0">
              <a:latin typeface="Tw Cen MT Condensed" pitchFamily="34" charset="0"/>
              <a:cs typeface="Tahoma" pitchFamily="34" charset="0"/>
            </a:endParaRPr>
          </a:p>
          <a:p>
            <a:pPr>
              <a:buFont typeface="Arial" pitchFamily="34" charset="0"/>
              <a:buChar char="•"/>
            </a:pPr>
            <a:r>
              <a:rPr lang="en-US" sz="2400" dirty="0" smtClean="0">
                <a:latin typeface="Tw Cen MT Condensed" pitchFamily="34" charset="0"/>
                <a:cs typeface="Tahoma" pitchFamily="34" charset="0"/>
              </a:rPr>
              <a:t>Spreading rumors about someone else (like putting someone else down will build you up). </a:t>
            </a:r>
          </a:p>
          <a:p>
            <a:endParaRPr lang="en-US" sz="2400" dirty="0" smtClean="0">
              <a:latin typeface="Tw Cen MT Condensed" pitchFamily="34" charset="0"/>
              <a:cs typeface="Tahoma" pitchFamily="34" charset="0"/>
            </a:endParaRPr>
          </a:p>
          <a:p>
            <a:pPr>
              <a:buFont typeface="Arial" pitchFamily="34" charset="0"/>
              <a:buChar char="•"/>
            </a:pPr>
            <a:r>
              <a:rPr lang="en-US" sz="2400" dirty="0" smtClean="0">
                <a:latin typeface="Tw Cen MT Condensed" pitchFamily="34" charset="0"/>
                <a:cs typeface="Tahoma" pitchFamily="34" charset="0"/>
              </a:rPr>
              <a:t>Always insisting on getting your way without thinking of other people’s feelings. </a:t>
            </a:r>
          </a:p>
          <a:p>
            <a:endParaRPr lang="en-US" sz="2400" dirty="0" smtClean="0">
              <a:latin typeface="Tw Cen MT Condensed" pitchFamily="34" charset="0"/>
              <a:cs typeface="Tahoma" pitchFamily="34" charset="0"/>
            </a:endParaRPr>
          </a:p>
          <a:p>
            <a:pPr>
              <a:buFont typeface="Arial" pitchFamily="34" charset="0"/>
              <a:buChar char="•"/>
            </a:pPr>
            <a:r>
              <a:rPr lang="en-US" sz="2400" dirty="0" smtClean="0">
                <a:latin typeface="Tw Cen MT Condensed" pitchFamily="34" charset="0"/>
                <a:cs typeface="Tahoma" pitchFamily="34" charset="0"/>
              </a:rPr>
              <a:t>Becoming jealous and envious when something good happens to your friend or family member. </a:t>
            </a:r>
            <a:endParaRPr lang="en-US" sz="2400" dirty="0">
              <a:latin typeface="Tw Cen MT Condensed"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loud"/>
          <p:cNvSpPr>
            <a:spLocks noChangeAspect="1" noEditPoints="1" noChangeArrowheads="1"/>
          </p:cNvSpPr>
          <p:nvPr/>
        </p:nvSpPr>
        <p:spPr bwMode="auto">
          <a:xfrm>
            <a:off x="304800" y="304800"/>
            <a:ext cx="3752357" cy="2819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914400" y="762000"/>
            <a:ext cx="2590800" cy="2031325"/>
          </a:xfrm>
          <a:prstGeom prst="rect">
            <a:avLst/>
          </a:prstGeom>
          <a:noFill/>
        </p:spPr>
        <p:txBody>
          <a:bodyPr wrap="square" rtlCol="0">
            <a:spAutoFit/>
          </a:bodyPr>
          <a:lstStyle/>
          <a:p>
            <a:pPr algn="ctr"/>
            <a:r>
              <a:rPr lang="en-US" dirty="0" smtClean="0"/>
              <a:t>In the end win-lose will</a:t>
            </a:r>
            <a:r>
              <a:rPr lang="en-US" baseline="0" dirty="0" smtClean="0"/>
              <a:t> backfire. You may end up on the top of the totem pole, but you’ll be there alone and without friends. </a:t>
            </a:r>
            <a:endParaRPr lang="en-US" dirty="0" smtClean="0"/>
          </a:p>
          <a:p>
            <a:endParaRPr lang="en-US" dirty="0"/>
          </a:p>
        </p:txBody>
      </p:sp>
      <p:pic>
        <p:nvPicPr>
          <p:cNvPr id="5125" name="Picture 5" descr="C:\Program Files\Microsoft Office\MEDIA\CAGCAT10\j0293828.wmf"/>
          <p:cNvPicPr>
            <a:picLocks noChangeAspect="1" noChangeArrowheads="1"/>
          </p:cNvPicPr>
          <p:nvPr/>
        </p:nvPicPr>
        <p:blipFill>
          <a:blip r:embed="rId2" cstate="print"/>
          <a:srcRect/>
          <a:stretch>
            <a:fillRect/>
          </a:stretch>
        </p:blipFill>
        <p:spPr bwMode="auto">
          <a:xfrm>
            <a:off x="4419600" y="381000"/>
            <a:ext cx="1744675" cy="1836115"/>
          </a:xfrm>
          <a:prstGeom prst="rect">
            <a:avLst/>
          </a:prstGeom>
          <a:noFill/>
        </p:spPr>
      </p:pic>
      <p:pic>
        <p:nvPicPr>
          <p:cNvPr id="5123" name="Picture 3" descr="C:\Documents and Settings\Mindy\Local Settings\Temporary Internet Files\Content.IE5\C03407L2\MC900056950[1].wmf"/>
          <p:cNvPicPr>
            <a:picLocks noChangeAspect="1" noChangeArrowheads="1"/>
          </p:cNvPicPr>
          <p:nvPr/>
        </p:nvPicPr>
        <p:blipFill>
          <a:blip r:embed="rId3" cstate="print"/>
          <a:srcRect/>
          <a:stretch>
            <a:fillRect/>
          </a:stretch>
        </p:blipFill>
        <p:spPr bwMode="auto">
          <a:xfrm>
            <a:off x="2743200" y="1219200"/>
            <a:ext cx="6019800" cy="581096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1030</Words>
  <Application>Microsoft Office PowerPoint</Application>
  <PresentationFormat>On-screen Show (4:3)</PresentationFormat>
  <Paragraphs>124</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ASCA Standards</vt:lpstr>
      <vt:lpstr>6th Grade Standards</vt:lpstr>
      <vt:lpstr>Two friends are being chased by a bear, when one turned to the other and said, “I just realized that I don’t need to outrun the bear….</vt:lpstr>
      <vt:lpstr>Slide 5</vt:lpstr>
      <vt:lpstr>Slide 6</vt:lpstr>
      <vt:lpstr>Win-Lose is like living your life on a Totem Pole</vt:lpstr>
      <vt:lpstr>Win-Lose Attitudes</vt:lpstr>
      <vt:lpstr>Slide 9</vt:lpstr>
      <vt:lpstr>Lose-Win or the Human Doormat</vt:lpstr>
      <vt:lpstr>Lose-Win Attitudes</vt:lpstr>
      <vt:lpstr>Lose-Lose – The Downward Spiral</vt:lpstr>
      <vt:lpstr>Lose-Lose Attitudes</vt:lpstr>
      <vt:lpstr>Win-Win</vt:lpstr>
      <vt:lpstr>Win-Win Examples</vt:lpstr>
      <vt:lpstr>Slide 16</vt:lpstr>
      <vt:lpstr>How to Think Win-Win</vt:lpstr>
      <vt:lpstr>How Else to Think Win-Win</vt:lpstr>
      <vt:lpstr>Competition</vt:lpstr>
      <vt:lpstr>Slide 20</vt:lpstr>
      <vt:lpstr>Slide 21</vt:lpstr>
      <vt:lpstr>Comparing to Others</vt:lpstr>
      <vt:lpstr>Resolving Conflicts with a Win-Win Solution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MWillard</cp:lastModifiedBy>
  <cp:revision>21</cp:revision>
  <dcterms:created xsi:type="dcterms:W3CDTF">2011-12-06T04:03:54Z</dcterms:created>
  <dcterms:modified xsi:type="dcterms:W3CDTF">2012-03-08T19:35:28Z</dcterms:modified>
</cp:coreProperties>
</file>