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6" r:id="rId2"/>
    <p:sldId id="275" r:id="rId3"/>
    <p:sldId id="27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2C668D8C-2198-4470-807E-3013BCC5F2CE}" type="datetimeFigureOut">
              <a:rPr lang="en-US" smtClean="0"/>
              <a:pPr/>
              <a:t>3/8/2012</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F48EA569-3299-46C3-8A27-FCEF9A0FBC81}" type="slidenum">
              <a:rPr lang="en-US" smtClean="0"/>
              <a:pPr/>
              <a:t>‹#›</a:t>
            </a:fld>
            <a:endParaRPr lang="en-US"/>
          </a:p>
        </p:txBody>
      </p:sp>
    </p:spTree>
    <p:extLst>
      <p:ext uri="{BB962C8B-B14F-4D97-AF65-F5344CB8AC3E}">
        <p14:creationId xmlns:p14="http://schemas.microsoft.com/office/powerpoint/2010/main" xmlns="" val="1670980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a:t>
            </a:r>
            <a:r>
              <a:rPr lang="en-US" baseline="0" dirty="0" smtClean="0"/>
              <a:t> short story at the top of page 107</a:t>
            </a:r>
            <a:endParaRPr lang="en-US" dirty="0"/>
          </a:p>
        </p:txBody>
      </p:sp>
      <p:sp>
        <p:nvSpPr>
          <p:cNvPr id="4" name="Slide Number Placeholder 3"/>
          <p:cNvSpPr>
            <a:spLocks noGrp="1"/>
          </p:cNvSpPr>
          <p:nvPr>
            <p:ph type="sldNum" sz="quarter" idx="10"/>
          </p:nvPr>
        </p:nvSpPr>
        <p:spPr/>
        <p:txBody>
          <a:bodyPr/>
          <a:lstStyle/>
          <a:p>
            <a:fld id="{F48EA569-3299-46C3-8A27-FCEF9A0FBC81}" type="slidenum">
              <a:rPr lang="en-US" smtClean="0"/>
              <a:pPr/>
              <a:t>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Effects of too much</a:t>
            </a:r>
            <a:r>
              <a:rPr lang="en-US" baseline="0" dirty="0" smtClean="0"/>
              <a:t> time in each quadrant:</a:t>
            </a:r>
          </a:p>
          <a:p>
            <a:r>
              <a:rPr lang="en-US" baseline="0" dirty="0" smtClean="0"/>
              <a:t>Q1: stress, anxiety, burnout, mediocre</a:t>
            </a:r>
          </a:p>
          <a:p>
            <a:r>
              <a:rPr lang="en-US" baseline="0" dirty="0" smtClean="0"/>
              <a:t>Skip Q2 at first</a:t>
            </a:r>
          </a:p>
          <a:p>
            <a:r>
              <a:rPr lang="en-US" baseline="0" dirty="0" smtClean="0"/>
              <a:t>Q3: reputation for being a “pleaser”, lack of discipline, </a:t>
            </a:r>
            <a:r>
              <a:rPr lang="en-US" baseline="0" dirty="0" err="1" smtClean="0"/>
              <a:t>feeeling</a:t>
            </a:r>
            <a:r>
              <a:rPr lang="en-US" baseline="0" dirty="0" smtClean="0"/>
              <a:t> like a doormat for others to wipe their feet on</a:t>
            </a:r>
          </a:p>
          <a:p>
            <a:r>
              <a:rPr lang="en-US" baseline="0" dirty="0" smtClean="0"/>
              <a:t>Q4: lack of responsibility, guilt, flakiness</a:t>
            </a:r>
          </a:p>
          <a:p>
            <a:r>
              <a:rPr lang="en-US" baseline="0" dirty="0" smtClean="0"/>
              <a:t>Q2: control of your life, balance, high performance</a:t>
            </a:r>
          </a:p>
          <a:p>
            <a:endParaRPr lang="en-US" baseline="0" dirty="0" smtClean="0"/>
          </a:p>
        </p:txBody>
      </p:sp>
      <p:sp>
        <p:nvSpPr>
          <p:cNvPr id="4" name="Slide Number Placeholder 3"/>
          <p:cNvSpPr>
            <a:spLocks noGrp="1"/>
          </p:cNvSpPr>
          <p:nvPr>
            <p:ph type="sldNum" sz="quarter" idx="10"/>
          </p:nvPr>
        </p:nvSpPr>
        <p:spPr/>
        <p:txBody>
          <a:bodyPr/>
          <a:lstStyle/>
          <a:p>
            <a:fld id="{F48EA569-3299-46C3-8A27-FCEF9A0FBC81}"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Read big rock sample on top</a:t>
            </a:r>
            <a:r>
              <a:rPr lang="en-US" baseline="0" dirty="0" smtClean="0"/>
              <a:t> of page 114</a:t>
            </a:r>
            <a:endParaRPr lang="en-US" dirty="0"/>
          </a:p>
        </p:txBody>
      </p:sp>
      <p:sp>
        <p:nvSpPr>
          <p:cNvPr id="4" name="Slide Number Placeholder 3"/>
          <p:cNvSpPr>
            <a:spLocks noGrp="1"/>
          </p:cNvSpPr>
          <p:nvPr>
            <p:ph type="sldNum" sz="quarter" idx="10"/>
          </p:nvPr>
        </p:nvSpPr>
        <p:spPr/>
        <p:txBody>
          <a:bodyPr/>
          <a:lstStyle/>
          <a:p>
            <a:fld id="{F48EA569-3299-46C3-8A27-FCEF9A0FBC81}" type="slidenum">
              <a:rPr lang="en-US" smtClean="0"/>
              <a:pPr/>
              <a:t>12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At end of slide share 2</a:t>
            </a:r>
            <a:r>
              <a:rPr lang="en-US" baseline="0" dirty="0" smtClean="0"/>
              <a:t> short stories on page 116</a:t>
            </a:r>
            <a:endParaRPr lang="en-US" dirty="0"/>
          </a:p>
        </p:txBody>
      </p:sp>
      <p:sp>
        <p:nvSpPr>
          <p:cNvPr id="4" name="Slide Number Placeholder 3"/>
          <p:cNvSpPr>
            <a:spLocks noGrp="1"/>
          </p:cNvSpPr>
          <p:nvPr>
            <p:ph type="sldNum" sz="quarter" idx="10"/>
          </p:nvPr>
        </p:nvSpPr>
        <p:spPr/>
        <p:txBody>
          <a:bodyPr/>
          <a:lstStyle/>
          <a:p>
            <a:fld id="{F48EA569-3299-46C3-8A27-FCEF9A0FBC81}" type="slidenum">
              <a:rPr lang="en-US" smtClean="0"/>
              <a:pPr/>
              <a:t>13</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Share stories</a:t>
            </a:r>
            <a:r>
              <a:rPr lang="en-US" baseline="0" dirty="0" smtClean="0"/>
              <a:t> on page 118 </a:t>
            </a:r>
            <a:endParaRPr lang="en-US" dirty="0"/>
          </a:p>
        </p:txBody>
      </p:sp>
      <p:sp>
        <p:nvSpPr>
          <p:cNvPr id="4" name="Slide Number Placeholder 3"/>
          <p:cNvSpPr>
            <a:spLocks noGrp="1"/>
          </p:cNvSpPr>
          <p:nvPr>
            <p:ph type="sldNum" sz="quarter" idx="10"/>
          </p:nvPr>
        </p:nvSpPr>
        <p:spPr/>
        <p:txBody>
          <a:bodyPr/>
          <a:lstStyle/>
          <a:p>
            <a:fld id="{F48EA569-3299-46C3-8A27-FCEF9A0FBC81}"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Share about</a:t>
            </a:r>
            <a:r>
              <a:rPr lang="en-US" baseline="0" dirty="0" smtClean="0"/>
              <a:t> Babe Ruth on page 121</a:t>
            </a:r>
            <a:endParaRPr lang="en-US" dirty="0"/>
          </a:p>
        </p:txBody>
      </p:sp>
      <p:sp>
        <p:nvSpPr>
          <p:cNvPr id="4" name="Slide Number Placeholder 3"/>
          <p:cNvSpPr>
            <a:spLocks noGrp="1"/>
          </p:cNvSpPr>
          <p:nvPr>
            <p:ph type="sldNum" sz="quarter" idx="10"/>
          </p:nvPr>
        </p:nvSpPr>
        <p:spPr/>
        <p:txBody>
          <a:bodyPr/>
          <a:lstStyle/>
          <a:p>
            <a:fld id="{F48EA569-3299-46C3-8A27-FCEF9A0FBC81}" type="slidenum">
              <a:rPr lang="en-US" smtClean="0"/>
              <a:pPr/>
              <a:t>16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Tell story of my family</a:t>
            </a:r>
            <a:endParaRPr lang="en-US" dirty="0"/>
          </a:p>
        </p:txBody>
      </p:sp>
      <p:sp>
        <p:nvSpPr>
          <p:cNvPr id="4" name="Slide Number Placeholder 3"/>
          <p:cNvSpPr>
            <a:spLocks noGrp="1"/>
          </p:cNvSpPr>
          <p:nvPr>
            <p:ph type="sldNum" sz="quarter" idx="10"/>
          </p:nvPr>
        </p:nvSpPr>
        <p:spPr/>
        <p:txBody>
          <a:bodyPr/>
          <a:lstStyle/>
          <a:p>
            <a:fld id="{F48EA569-3299-46C3-8A27-FCEF9A0FBC81}" type="slidenum">
              <a:rPr lang="en-US" smtClean="0"/>
              <a:pPr/>
              <a:t>18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Share story</a:t>
            </a:r>
            <a:r>
              <a:rPr lang="en-US" baseline="0" dirty="0" smtClean="0"/>
              <a:t> on bottom of page 124</a:t>
            </a:r>
            <a:endParaRPr lang="en-US" dirty="0" smtClean="0"/>
          </a:p>
        </p:txBody>
      </p:sp>
      <p:sp>
        <p:nvSpPr>
          <p:cNvPr id="4" name="Slide Number Placeholder 3"/>
          <p:cNvSpPr>
            <a:spLocks noGrp="1"/>
          </p:cNvSpPr>
          <p:nvPr>
            <p:ph type="sldNum" sz="quarter" idx="10"/>
          </p:nvPr>
        </p:nvSpPr>
        <p:spPr/>
        <p:txBody>
          <a:bodyPr/>
          <a:lstStyle/>
          <a:p>
            <a:fld id="{F48EA569-3299-46C3-8A27-FCEF9A0FBC81}" type="slidenum">
              <a:rPr lang="en-US" smtClean="0"/>
              <a:pPr/>
              <a:t>19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a:t>
            </a:r>
            <a:r>
              <a:rPr lang="en-US" baseline="0" dirty="0" smtClean="0"/>
              <a:t> VIDEO </a:t>
            </a:r>
            <a:r>
              <a:rPr lang="en-US" baseline="0" smtClean="0"/>
              <a:t>for video</a:t>
            </a:r>
            <a:endParaRPr lang="en-US"/>
          </a:p>
        </p:txBody>
      </p:sp>
      <p:sp>
        <p:nvSpPr>
          <p:cNvPr id="4" name="Slide Number Placeholder 3"/>
          <p:cNvSpPr>
            <a:spLocks noGrp="1"/>
          </p:cNvSpPr>
          <p:nvPr>
            <p:ph type="sldNum" sz="quarter" idx="10"/>
          </p:nvPr>
        </p:nvSpPr>
        <p:spPr/>
        <p:txBody>
          <a:bodyPr/>
          <a:lstStyle/>
          <a:p>
            <a:fld id="{F48EA569-3299-46C3-8A27-FCEF9A0FBC81}"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501EC789-16B8-46A5-B890-751A67F242EC}" type="datetimeFigureOut">
              <a:rPr lang="en-US" smtClean="0"/>
              <a:pPr/>
              <a:t>3/8/2012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0B6A6DF0-80F2-446B-9246-57CC7389DD3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1EC789-16B8-46A5-B890-751A67F242EC}" type="datetimeFigureOut">
              <a:rPr lang="en-US" smtClean="0"/>
              <a:pPr/>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A6DF0-80F2-446B-9246-57CC7389DD3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01EC789-16B8-46A5-B890-751A67F242EC}" type="datetimeFigureOut">
              <a:rPr lang="en-US" smtClean="0"/>
              <a:pPr/>
              <a:t>3/8/2012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6A6DF0-80F2-446B-9246-57CC7389DD3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501EC789-16B8-46A5-B890-751A67F242EC}" type="datetimeFigureOut">
              <a:rPr lang="en-US" smtClean="0"/>
              <a:pPr/>
              <a:t>3/8/2012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0B6A6DF0-80F2-446B-9246-57CC7389DD3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501EC789-16B8-46A5-B890-751A67F242EC}" type="datetimeFigureOut">
              <a:rPr lang="en-US" smtClean="0"/>
              <a:pPr/>
              <a:t>3/8/2012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0B6A6DF0-80F2-446B-9246-57CC7389DD33}"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501EC789-16B8-46A5-B890-751A67F242EC}" type="datetimeFigureOut">
              <a:rPr lang="en-US" smtClean="0"/>
              <a:pPr/>
              <a:t>3/8/2012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0B6A6DF0-80F2-446B-9246-57CC7389DD3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501EC789-16B8-46A5-B890-751A67F242EC}" type="datetimeFigureOut">
              <a:rPr lang="en-US" smtClean="0"/>
              <a:pPr/>
              <a:t>3/8/2012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0B6A6DF0-80F2-446B-9246-57CC7389DD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01EC789-16B8-46A5-B890-751A67F242EC}" type="datetimeFigureOut">
              <a:rPr lang="en-US" smtClean="0"/>
              <a:pPr/>
              <a:t>3/8/2012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6A6DF0-80F2-446B-9246-57CC7389DD3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501EC789-16B8-46A5-B890-751A67F242EC}" type="datetimeFigureOut">
              <a:rPr lang="en-US" smtClean="0"/>
              <a:pPr/>
              <a:t>3/8/2012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0B6A6DF0-80F2-446B-9246-57CC7389DD3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501EC789-16B8-46A5-B890-751A67F242EC}" type="datetimeFigureOut">
              <a:rPr lang="en-US" smtClean="0"/>
              <a:pPr/>
              <a:t>3/8/2012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0B6A6DF0-80F2-446B-9246-57CC7389DD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501EC789-16B8-46A5-B890-751A67F242EC}" type="datetimeFigureOut">
              <a:rPr lang="en-US" smtClean="0"/>
              <a:pPr/>
              <a:t>3/8/2012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0B6A6DF0-80F2-446B-9246-57CC7389DD3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501EC789-16B8-46A5-B890-751A67F242EC}" type="datetimeFigureOut">
              <a:rPr lang="en-US" smtClean="0"/>
              <a:pPr/>
              <a:t>3/8/2012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0B6A6DF0-80F2-446B-9246-57CC7389DD33}"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youtube.com/watch?v=gXdsF4xk2f8"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6.jpeg"/><Relationship Id="rId7" Type="http://schemas.openxmlformats.org/officeDocument/2006/relationships/hyperlink" Target="http://www.youtube.com/watch?v=ciYk-UwqFK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wmf"/><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Habit 3</a:t>
            </a:r>
            <a:br>
              <a:rPr lang="en-US" dirty="0" smtClean="0"/>
            </a:br>
            <a:r>
              <a:rPr lang="en-US" dirty="0" smtClean="0"/>
              <a:t>Put First Things First</a:t>
            </a:r>
            <a:endParaRPr lang="en-US" dirty="0"/>
          </a:p>
        </p:txBody>
      </p:sp>
      <p:sp>
        <p:nvSpPr>
          <p:cNvPr id="3" name="Subtitle 2"/>
          <p:cNvSpPr>
            <a:spLocks noGrp="1"/>
          </p:cNvSpPr>
          <p:nvPr>
            <p:ph type="subTitle" idx="1"/>
          </p:nvPr>
        </p:nvSpPr>
        <p:spPr/>
        <p:txBody>
          <a:bodyPr/>
          <a:lstStyle/>
          <a:p>
            <a:r>
              <a:rPr lang="en-US" dirty="0" smtClean="0"/>
              <a:t>Will and Won’t Power</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 Time Quadrants</a:t>
            </a:r>
            <a:endParaRPr lang="en-US" dirty="0"/>
          </a:p>
        </p:txBody>
      </p:sp>
      <p:graphicFrame>
        <p:nvGraphicFramePr>
          <p:cNvPr id="8" name="Content Placeholder 7"/>
          <p:cNvGraphicFramePr>
            <a:graphicFrameLocks noGrp="1"/>
          </p:cNvGraphicFramePr>
          <p:nvPr>
            <p:ph idx="1"/>
          </p:nvPr>
        </p:nvGraphicFramePr>
        <p:xfrm>
          <a:off x="457200" y="1882775"/>
          <a:ext cx="8229600" cy="4910770"/>
        </p:xfrm>
        <a:graphic>
          <a:graphicData uri="http://schemas.openxmlformats.org/drawingml/2006/table">
            <a:tbl>
              <a:tblPr firstRow="1" bandRow="1">
                <a:tableStyleId>{F5AB1C69-6EDB-4FF4-983F-18BD219EF322}</a:tableStyleId>
              </a:tblPr>
              <a:tblGrid>
                <a:gridCol w="1905000"/>
                <a:gridCol w="2819400"/>
                <a:gridCol w="3505200"/>
              </a:tblGrid>
              <a:tr h="613090">
                <a:tc>
                  <a:txBody>
                    <a:bodyPr/>
                    <a:lstStyle/>
                    <a:p>
                      <a:endParaRPr lang="en-US" dirty="0"/>
                    </a:p>
                  </a:txBody>
                  <a:tcPr marL="91441" marR="91441"/>
                </a:tc>
                <a:tc>
                  <a:txBody>
                    <a:bodyPr/>
                    <a:lstStyle/>
                    <a:p>
                      <a:pPr algn="ctr"/>
                      <a:r>
                        <a:rPr lang="en-US" sz="2800" dirty="0" smtClean="0"/>
                        <a:t>Urgent</a:t>
                      </a:r>
                      <a:endParaRPr lang="en-US" sz="2800" dirty="0"/>
                    </a:p>
                  </a:txBody>
                  <a:tcPr marL="91441" marR="91441"/>
                </a:tc>
                <a:tc>
                  <a:txBody>
                    <a:bodyPr/>
                    <a:lstStyle/>
                    <a:p>
                      <a:pPr algn="ctr"/>
                      <a:r>
                        <a:rPr lang="en-US" sz="2800" dirty="0" smtClean="0"/>
                        <a:t>Not Urgent</a:t>
                      </a:r>
                      <a:endParaRPr lang="en-US" sz="2800" dirty="0"/>
                    </a:p>
                  </a:txBody>
                  <a:tcPr marL="91441" marR="91441"/>
                </a:tc>
              </a:tr>
              <a:tr h="2055655">
                <a:tc>
                  <a:txBody>
                    <a:bodyPr/>
                    <a:lstStyle/>
                    <a:p>
                      <a:pPr algn="ctr"/>
                      <a:endParaRPr lang="en-US" sz="2800" dirty="0" smtClean="0"/>
                    </a:p>
                    <a:p>
                      <a:pPr algn="ctr"/>
                      <a:endParaRPr lang="en-US" sz="2800" dirty="0" smtClean="0"/>
                    </a:p>
                    <a:p>
                      <a:pPr algn="ctr"/>
                      <a:r>
                        <a:rPr lang="en-US" sz="2800" dirty="0" smtClean="0"/>
                        <a:t>Important</a:t>
                      </a:r>
                      <a:endParaRPr lang="en-US" sz="2800" dirty="0"/>
                    </a:p>
                  </a:txBody>
                  <a:tcPr marL="91441" marR="91441"/>
                </a:tc>
                <a:tc>
                  <a:txBody>
                    <a:bodyPr/>
                    <a:lstStyle/>
                    <a:p>
                      <a:pPr algn="ctr"/>
                      <a:r>
                        <a:rPr lang="en-US" sz="2400" dirty="0" smtClean="0"/>
                        <a:t>1: The Procrastinator</a:t>
                      </a:r>
                    </a:p>
                    <a:p>
                      <a:pPr>
                        <a:buFont typeface="Arial" pitchFamily="34" charset="0"/>
                        <a:buChar char="•"/>
                      </a:pPr>
                      <a:r>
                        <a:rPr lang="en-US" dirty="0" smtClean="0"/>
                        <a:t>Test</a:t>
                      </a:r>
                      <a:r>
                        <a:rPr lang="en-US" baseline="0" dirty="0" smtClean="0"/>
                        <a:t> tomorrow</a:t>
                      </a:r>
                    </a:p>
                    <a:p>
                      <a:pPr>
                        <a:buFont typeface="Arial" pitchFamily="34" charset="0"/>
                        <a:buChar char="•"/>
                      </a:pPr>
                      <a:r>
                        <a:rPr lang="en-US" baseline="0" dirty="0" smtClean="0"/>
                        <a:t>Late for school</a:t>
                      </a:r>
                    </a:p>
                    <a:p>
                      <a:pPr>
                        <a:buFont typeface="Arial" pitchFamily="34" charset="0"/>
                        <a:buChar char="•"/>
                      </a:pPr>
                      <a:r>
                        <a:rPr lang="en-US" baseline="0" dirty="0" smtClean="0"/>
                        <a:t>Project due today</a:t>
                      </a:r>
                    </a:p>
                    <a:p>
                      <a:pPr>
                        <a:buFont typeface="Arial" pitchFamily="34" charset="0"/>
                        <a:buChar char="•"/>
                      </a:pPr>
                      <a:r>
                        <a:rPr lang="en-US" baseline="0" dirty="0" smtClean="0"/>
                        <a:t>Car breaks down</a:t>
                      </a:r>
                    </a:p>
                    <a:p>
                      <a:pPr>
                        <a:buFont typeface="Arial" pitchFamily="34" charset="0"/>
                        <a:buChar char="•"/>
                      </a:pPr>
                      <a:r>
                        <a:rPr lang="en-US" baseline="0" dirty="0" smtClean="0"/>
                        <a:t>Sibling gets hurt</a:t>
                      </a:r>
                      <a:endParaRPr lang="en-US" dirty="0"/>
                    </a:p>
                  </a:txBody>
                  <a:tcPr marL="91441" marR="91441"/>
                </a:tc>
                <a:tc>
                  <a:txBody>
                    <a:bodyPr/>
                    <a:lstStyle/>
                    <a:p>
                      <a:pPr algn="ctr"/>
                      <a:r>
                        <a:rPr lang="en-US" sz="2400" dirty="0" smtClean="0"/>
                        <a:t>2: The </a:t>
                      </a:r>
                      <a:r>
                        <a:rPr lang="en-US" sz="2400" dirty="0" err="1" smtClean="0"/>
                        <a:t>Prioritizer</a:t>
                      </a:r>
                      <a:endParaRPr lang="en-US" sz="2400" dirty="0" smtClean="0"/>
                    </a:p>
                    <a:p>
                      <a:pPr>
                        <a:buFont typeface="Arial" pitchFamily="34" charset="0"/>
                        <a:buChar char="•"/>
                      </a:pPr>
                      <a:r>
                        <a:rPr lang="en-US" dirty="0" smtClean="0"/>
                        <a:t>Planning, goal setting</a:t>
                      </a:r>
                    </a:p>
                    <a:p>
                      <a:pPr>
                        <a:buFont typeface="Arial" pitchFamily="34" charset="0"/>
                        <a:buChar char="•"/>
                      </a:pPr>
                      <a:r>
                        <a:rPr lang="en-US" dirty="0" smtClean="0"/>
                        <a:t>Essay due in a week</a:t>
                      </a:r>
                    </a:p>
                    <a:p>
                      <a:pPr>
                        <a:buFont typeface="Arial" pitchFamily="34" charset="0"/>
                        <a:buChar char="•"/>
                      </a:pPr>
                      <a:r>
                        <a:rPr lang="en-US" dirty="0" smtClean="0"/>
                        <a:t>Exercise</a:t>
                      </a:r>
                    </a:p>
                    <a:p>
                      <a:pPr>
                        <a:buFont typeface="Arial" pitchFamily="34" charset="0"/>
                        <a:buChar char="•"/>
                      </a:pPr>
                      <a:r>
                        <a:rPr lang="en-US" dirty="0" smtClean="0"/>
                        <a:t>Friendships, family</a:t>
                      </a:r>
                    </a:p>
                    <a:p>
                      <a:pPr>
                        <a:buFont typeface="Arial" pitchFamily="34" charset="0"/>
                        <a:buChar char="•"/>
                      </a:pPr>
                      <a:r>
                        <a:rPr lang="en-US" dirty="0" smtClean="0"/>
                        <a:t>Relaxation</a:t>
                      </a:r>
                    </a:p>
                  </a:txBody>
                  <a:tcPr marL="91441" marR="91441"/>
                </a:tc>
              </a:tr>
              <a:tr h="2055655">
                <a:tc>
                  <a:txBody>
                    <a:bodyPr/>
                    <a:lstStyle/>
                    <a:p>
                      <a:pPr algn="ctr"/>
                      <a:endParaRPr lang="en-US" sz="2800" dirty="0" smtClean="0"/>
                    </a:p>
                    <a:p>
                      <a:pPr algn="ctr"/>
                      <a:r>
                        <a:rPr lang="en-US" sz="2800" dirty="0" smtClean="0"/>
                        <a:t>Not Important</a:t>
                      </a:r>
                      <a:endParaRPr lang="en-US" sz="2800" dirty="0"/>
                    </a:p>
                  </a:txBody>
                  <a:tcPr marL="91441" marR="91441"/>
                </a:tc>
                <a:tc>
                  <a:txBody>
                    <a:bodyPr/>
                    <a:lstStyle/>
                    <a:p>
                      <a:pPr algn="ctr"/>
                      <a:r>
                        <a:rPr lang="en-US" sz="2400" dirty="0" smtClean="0"/>
                        <a:t>3:</a:t>
                      </a:r>
                      <a:r>
                        <a:rPr lang="en-US" sz="2400" baseline="0" dirty="0" smtClean="0"/>
                        <a:t> The Yes-Man</a:t>
                      </a:r>
                    </a:p>
                    <a:p>
                      <a:pPr>
                        <a:buFont typeface="Arial" pitchFamily="34" charset="0"/>
                        <a:buChar char="•"/>
                      </a:pPr>
                      <a:r>
                        <a:rPr lang="en-US" baseline="0" dirty="0" smtClean="0"/>
                        <a:t>Unimportant phone calls</a:t>
                      </a:r>
                    </a:p>
                    <a:p>
                      <a:pPr>
                        <a:buFont typeface="Arial" pitchFamily="34" charset="0"/>
                        <a:buChar char="•"/>
                      </a:pPr>
                      <a:r>
                        <a:rPr lang="en-US" baseline="0" dirty="0" smtClean="0"/>
                        <a:t>Interruptions</a:t>
                      </a:r>
                    </a:p>
                    <a:p>
                      <a:pPr>
                        <a:buFont typeface="Arial" pitchFamily="34" charset="0"/>
                        <a:buChar char="•"/>
                      </a:pPr>
                      <a:r>
                        <a:rPr lang="en-US" baseline="0" dirty="0" smtClean="0"/>
                        <a:t>Other people’s small problems</a:t>
                      </a:r>
                    </a:p>
                    <a:p>
                      <a:pPr>
                        <a:buFont typeface="Arial" pitchFamily="34" charset="0"/>
                        <a:buChar char="•"/>
                      </a:pPr>
                      <a:r>
                        <a:rPr lang="en-US" baseline="0" dirty="0" smtClean="0"/>
                        <a:t>Peer pressure</a:t>
                      </a:r>
                      <a:endParaRPr lang="en-US" dirty="0"/>
                    </a:p>
                  </a:txBody>
                  <a:tcPr marL="91441" marR="91441"/>
                </a:tc>
                <a:tc>
                  <a:txBody>
                    <a:bodyPr/>
                    <a:lstStyle/>
                    <a:p>
                      <a:pPr algn="ctr"/>
                      <a:r>
                        <a:rPr lang="en-US" sz="2400" dirty="0" smtClean="0"/>
                        <a:t>4: The Slacker</a:t>
                      </a:r>
                    </a:p>
                    <a:p>
                      <a:pPr>
                        <a:buFont typeface="Arial" pitchFamily="34" charset="0"/>
                        <a:buChar char="•"/>
                      </a:pPr>
                      <a:r>
                        <a:rPr lang="en-US" dirty="0" smtClean="0"/>
                        <a:t>Too much TV</a:t>
                      </a:r>
                    </a:p>
                    <a:p>
                      <a:pPr>
                        <a:buFont typeface="Arial" pitchFamily="34" charset="0"/>
                        <a:buChar char="•"/>
                      </a:pPr>
                      <a:r>
                        <a:rPr lang="en-US" dirty="0" smtClean="0"/>
                        <a:t>Endless</a:t>
                      </a:r>
                      <a:r>
                        <a:rPr lang="en-US" baseline="0" dirty="0" smtClean="0"/>
                        <a:t> phone calls</a:t>
                      </a:r>
                    </a:p>
                    <a:p>
                      <a:pPr>
                        <a:buFont typeface="Arial" pitchFamily="34" charset="0"/>
                        <a:buChar char="•"/>
                      </a:pPr>
                      <a:r>
                        <a:rPr lang="en-US" baseline="0" dirty="0" smtClean="0"/>
                        <a:t>Excessive video/online games</a:t>
                      </a:r>
                    </a:p>
                    <a:p>
                      <a:pPr>
                        <a:buFont typeface="Arial" pitchFamily="34" charset="0"/>
                        <a:buChar char="•"/>
                      </a:pPr>
                      <a:r>
                        <a:rPr lang="en-US" baseline="0" dirty="0" smtClean="0"/>
                        <a:t>Mall Marathons</a:t>
                      </a:r>
                    </a:p>
                    <a:p>
                      <a:pPr>
                        <a:buFont typeface="Arial" pitchFamily="34" charset="0"/>
                        <a:buChar char="•"/>
                      </a:pPr>
                      <a:r>
                        <a:rPr lang="en-US" baseline="0" dirty="0" smtClean="0"/>
                        <a:t>Time Wasters</a:t>
                      </a:r>
                      <a:endParaRPr lang="en-US" dirty="0"/>
                    </a:p>
                  </a:txBody>
                  <a:tcPr marL="91441" marR="91441"/>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can you start spending more time in Quadrant 2?</a:t>
            </a:r>
            <a:endParaRPr lang="en-US" dirty="0"/>
          </a:p>
        </p:txBody>
      </p:sp>
      <p:sp>
        <p:nvSpPr>
          <p:cNvPr id="3" name="Content Placeholder 2"/>
          <p:cNvSpPr>
            <a:spLocks noGrp="1"/>
          </p:cNvSpPr>
          <p:nvPr>
            <p:ph idx="1"/>
          </p:nvPr>
        </p:nvSpPr>
        <p:spPr/>
        <p:txBody>
          <a:bodyPr/>
          <a:lstStyle/>
          <a:p>
            <a:r>
              <a:rPr lang="en-US" dirty="0" smtClean="0"/>
              <a:t>Shrink Q1 by procrastinating less</a:t>
            </a:r>
          </a:p>
          <a:p>
            <a:endParaRPr lang="en-US" dirty="0" smtClean="0"/>
          </a:p>
          <a:p>
            <a:r>
              <a:rPr lang="en-US" dirty="0" smtClean="0"/>
              <a:t>Say “no” to Q3 activities (phone calls, interruptions, peer pressure)</a:t>
            </a:r>
          </a:p>
          <a:p>
            <a:endParaRPr lang="en-US" dirty="0" smtClean="0"/>
          </a:p>
          <a:p>
            <a:r>
              <a:rPr lang="en-US" dirty="0" smtClean="0"/>
              <a:t>Cut down on Q4 slacker activities</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How can you start to prioritize?			</a:t>
            </a:r>
            <a:r>
              <a:rPr lang="en-US" dirty="0" smtClean="0">
                <a:hlinkClick r:id="rId3"/>
              </a:rPr>
              <a:t>Video</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Use your agenda to remind yourself of important assignment due dates</a:t>
            </a:r>
          </a:p>
          <a:p>
            <a:endParaRPr lang="en-US" dirty="0" smtClean="0"/>
          </a:p>
          <a:p>
            <a:r>
              <a:rPr lang="en-US" dirty="0" smtClean="0"/>
              <a:t>Write dates and times of practices, after school activities, etc. </a:t>
            </a:r>
          </a:p>
          <a:p>
            <a:endParaRPr lang="en-US" dirty="0"/>
          </a:p>
          <a:p>
            <a:r>
              <a:rPr lang="en-US" dirty="0" smtClean="0"/>
              <a:t>Take time on Sunday to plan out your week</a:t>
            </a:r>
          </a:p>
          <a:p>
            <a:endParaRPr lang="en-US" dirty="0" smtClean="0"/>
          </a:p>
          <a:p>
            <a:r>
              <a:rPr lang="en-US" dirty="0" smtClean="0"/>
              <a:t>Identify your BIG ROCKS! What are the most important things for this week?</a:t>
            </a:r>
          </a:p>
          <a:p>
            <a:endParaRPr lang="en-US" dirty="0" smtClean="0"/>
          </a:p>
          <a:p>
            <a:r>
              <a:rPr lang="en-US" dirty="0" smtClean="0"/>
              <a:t>You might also think about your role as a student, friend, family, me, team</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Planning for BIG ROCKS</a:t>
            </a:r>
            <a:endParaRPr lang="en-US" dirty="0"/>
          </a:p>
        </p:txBody>
      </p:sp>
      <p:sp>
        <p:nvSpPr>
          <p:cNvPr id="3" name="Content Placeholder 2"/>
          <p:cNvSpPr>
            <a:spLocks noGrp="1"/>
          </p:cNvSpPr>
          <p:nvPr>
            <p:ph idx="1"/>
          </p:nvPr>
        </p:nvSpPr>
        <p:spPr/>
        <p:txBody>
          <a:bodyPr>
            <a:normAutofit/>
          </a:bodyPr>
          <a:lstStyle/>
          <a:p>
            <a:r>
              <a:rPr lang="en-US" dirty="0" smtClean="0"/>
              <a:t>Plan ahead so you have time for them</a:t>
            </a:r>
          </a:p>
          <a:p>
            <a:endParaRPr lang="en-US" dirty="0" smtClean="0"/>
          </a:p>
          <a:p>
            <a:r>
              <a:rPr lang="en-US" dirty="0" smtClean="0"/>
              <a:t>If other things come up throughout the week, make an adjustment.</a:t>
            </a:r>
          </a:p>
          <a:p>
            <a:endParaRPr lang="en-US" dirty="0" smtClean="0"/>
          </a:p>
          <a:p>
            <a:r>
              <a:rPr lang="en-US" dirty="0" smtClean="0"/>
              <a:t>Maybe a new assignment is due Wednesday and you need to push a book report back to Thursday- You are in control of your time </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Comfort Zone and the Courage Zone</a:t>
            </a:r>
            <a:endParaRPr lang="en-US" dirty="0"/>
          </a:p>
        </p:txBody>
      </p:sp>
      <p:sp>
        <p:nvSpPr>
          <p:cNvPr id="3" name="Content Placeholder 2"/>
          <p:cNvSpPr>
            <a:spLocks noGrp="1"/>
          </p:cNvSpPr>
          <p:nvPr>
            <p:ph idx="1"/>
          </p:nvPr>
        </p:nvSpPr>
        <p:spPr>
          <a:xfrm>
            <a:off x="457200" y="1981200"/>
            <a:ext cx="8229600" cy="4144963"/>
          </a:xfrm>
        </p:spPr>
        <p:txBody>
          <a:bodyPr>
            <a:normAutofit fontScale="92500" lnSpcReduction="20000"/>
          </a:bodyPr>
          <a:lstStyle/>
          <a:p>
            <a:r>
              <a:rPr lang="en-US" dirty="0" smtClean="0"/>
              <a:t>The Comfort Zone is things you are familiar with such as places you have been, your friends, activities you enjoy. Your comfort zone is risk free since you have been there before.</a:t>
            </a:r>
          </a:p>
          <a:p>
            <a:endParaRPr lang="en-US" dirty="0" smtClean="0"/>
          </a:p>
          <a:p>
            <a:r>
              <a:rPr lang="en-US" dirty="0" smtClean="0"/>
              <a:t>The Courage Zone is things like making new friends, speaking in front of an audience, sticking up for what you believe in. These can also be opportunities, adventure, risk, things that are difficult, etc.</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will you do with the opportunity to…</a:t>
            </a:r>
            <a:endParaRPr lang="en-US" dirty="0"/>
          </a:p>
        </p:txBody>
      </p:sp>
      <p:sp>
        <p:nvSpPr>
          <p:cNvPr id="3" name="Content Placeholder 2"/>
          <p:cNvSpPr>
            <a:spLocks noGrp="1"/>
          </p:cNvSpPr>
          <p:nvPr>
            <p:ph sz="half" idx="1"/>
          </p:nvPr>
        </p:nvSpPr>
        <p:spPr/>
        <p:txBody>
          <a:bodyPr>
            <a:normAutofit/>
          </a:bodyPr>
          <a:lstStyle/>
          <a:p>
            <a:r>
              <a:rPr lang="en-US" dirty="0" smtClean="0"/>
              <a:t>Make a new friend?</a:t>
            </a:r>
          </a:p>
          <a:p>
            <a:r>
              <a:rPr lang="en-US" dirty="0" smtClean="0"/>
              <a:t>Resist peer pressure?</a:t>
            </a:r>
          </a:p>
          <a:p>
            <a:r>
              <a:rPr lang="en-US" smtClean="0"/>
              <a:t>Break an </a:t>
            </a:r>
            <a:r>
              <a:rPr lang="en-US" dirty="0" smtClean="0"/>
              <a:t>old habit?</a:t>
            </a:r>
          </a:p>
          <a:p>
            <a:r>
              <a:rPr lang="en-US" dirty="0" smtClean="0"/>
              <a:t>Develop a new skill?</a:t>
            </a:r>
          </a:p>
          <a:p>
            <a:r>
              <a:rPr lang="en-US" dirty="0" smtClean="0"/>
              <a:t>Try out for a team?</a:t>
            </a:r>
          </a:p>
          <a:p>
            <a:r>
              <a:rPr lang="en-US" dirty="0" smtClean="0"/>
              <a:t>Audition for a play?</a:t>
            </a:r>
          </a:p>
          <a:p>
            <a:r>
              <a:rPr lang="en-US" dirty="0" smtClean="0"/>
              <a:t>Change your job?</a:t>
            </a:r>
          </a:p>
          <a:p>
            <a:r>
              <a:rPr lang="en-US" dirty="0" smtClean="0"/>
              <a:t>Get involved?</a:t>
            </a:r>
          </a:p>
          <a:p>
            <a:r>
              <a:rPr lang="en-US" dirty="0" smtClean="0"/>
              <a:t>Be yourself?</a:t>
            </a:r>
          </a:p>
        </p:txBody>
      </p:sp>
      <p:pic>
        <p:nvPicPr>
          <p:cNvPr id="3075" name="Picture 3"/>
          <p:cNvPicPr>
            <a:picLocks noGrp="1" noChangeAspect="1" noChangeArrowheads="1"/>
          </p:cNvPicPr>
          <p:nvPr>
            <p:ph sz="half" idx="2"/>
          </p:nvPr>
        </p:nvPicPr>
        <p:blipFill>
          <a:blip r:embed="rId2" cstate="print"/>
          <a:stretch>
            <a:fillRect/>
          </a:stretch>
        </p:blipFill>
        <p:spPr bwMode="auto">
          <a:xfrm>
            <a:off x="4762500" y="2604294"/>
            <a:ext cx="3810000" cy="2762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Do you know this person?</a:t>
            </a:r>
            <a:endParaRPr lang="en-US" dirty="0"/>
          </a:p>
        </p:txBody>
      </p:sp>
      <p:sp>
        <p:nvSpPr>
          <p:cNvPr id="6" name="Content Placeholder 5"/>
          <p:cNvSpPr>
            <a:spLocks noGrp="1"/>
          </p:cNvSpPr>
          <p:nvPr>
            <p:ph idx="1"/>
          </p:nvPr>
        </p:nvSpPr>
        <p:spPr/>
        <p:txBody>
          <a:bodyPr>
            <a:normAutofit fontScale="77500" lnSpcReduction="20000"/>
          </a:bodyPr>
          <a:lstStyle/>
          <a:p>
            <a:r>
              <a:rPr lang="en-US" dirty="0" smtClean="0"/>
              <a:t>He failed in business at age 21</a:t>
            </a:r>
          </a:p>
          <a:p>
            <a:r>
              <a:rPr lang="en-US" dirty="0" smtClean="0"/>
              <a:t>Was defeated for the state legislature at age 23</a:t>
            </a:r>
          </a:p>
          <a:p>
            <a:r>
              <a:rPr lang="en-US" dirty="0" smtClean="0"/>
              <a:t>Coped with the death of his sweetheart at age 26</a:t>
            </a:r>
          </a:p>
          <a:p>
            <a:r>
              <a:rPr lang="en-US" dirty="0" smtClean="0"/>
              <a:t>Suffered a nervous breakdown at age 27</a:t>
            </a:r>
          </a:p>
          <a:p>
            <a:r>
              <a:rPr lang="en-US" dirty="0" smtClean="0"/>
              <a:t>Was defeated for congressional nomination at age 34</a:t>
            </a:r>
          </a:p>
          <a:p>
            <a:r>
              <a:rPr lang="en-US" dirty="0" smtClean="0"/>
              <a:t>Lost re-nomination for Congress at age 39</a:t>
            </a:r>
          </a:p>
          <a:p>
            <a:r>
              <a:rPr lang="en-US" dirty="0" smtClean="0"/>
              <a:t>Was defeated for the senate at age 46</a:t>
            </a:r>
          </a:p>
          <a:p>
            <a:r>
              <a:rPr lang="en-US" dirty="0" smtClean="0"/>
              <a:t>Was defeated for the vice presidency of the US at age 47</a:t>
            </a:r>
          </a:p>
          <a:p>
            <a:r>
              <a:rPr lang="en-US" dirty="0" smtClean="0"/>
              <a:t>Was defeated for the Senate age 49</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Abraham Lincoln</a:t>
            </a:r>
            <a:endParaRPr lang="en-US" dirty="0"/>
          </a:p>
        </p:txBody>
      </p:sp>
      <p:pic>
        <p:nvPicPr>
          <p:cNvPr id="4098" name="Picture 2"/>
          <p:cNvPicPr>
            <a:picLocks noGrp="1" noChangeAspect="1" noChangeArrowheads="1"/>
          </p:cNvPicPr>
          <p:nvPr>
            <p:ph idx="1"/>
          </p:nvPr>
        </p:nvPicPr>
        <p:blipFill>
          <a:blip r:embed="rId2" cstate="print"/>
          <a:stretch>
            <a:fillRect/>
          </a:stretch>
        </p:blipFill>
        <p:spPr bwMode="auto">
          <a:xfrm>
            <a:off x="2824162" y="2263775"/>
            <a:ext cx="3495675" cy="3810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Famous Poet Robert Frost Once Said…</a:t>
            </a:r>
            <a:endParaRPr lang="en-US" dirty="0"/>
          </a:p>
        </p:txBody>
      </p:sp>
      <p:sp>
        <p:nvSpPr>
          <p:cNvPr id="3" name="Content Placeholder 2"/>
          <p:cNvSpPr>
            <a:spLocks noGrp="1"/>
          </p:cNvSpPr>
          <p:nvPr>
            <p:ph idx="1"/>
          </p:nvPr>
        </p:nvSpPr>
        <p:spPr/>
        <p:txBody>
          <a:bodyPr>
            <a:normAutofit/>
          </a:bodyPr>
          <a:lstStyle/>
          <a:p>
            <a:pPr algn="ctr">
              <a:buNone/>
            </a:pPr>
            <a:endParaRPr lang="en-US" sz="2800" dirty="0" smtClean="0">
              <a:latin typeface="Lucida Handwriting" pitchFamily="66" charset="0"/>
            </a:endParaRPr>
          </a:p>
          <a:p>
            <a:pPr algn="ctr">
              <a:buNone/>
            </a:pPr>
            <a:r>
              <a:rPr lang="en-US" sz="2800" dirty="0" smtClean="0">
                <a:latin typeface="Lucida Handwriting" pitchFamily="66" charset="0"/>
              </a:rPr>
              <a:t>Two roads diverged in a wood, and I-</a:t>
            </a:r>
          </a:p>
          <a:p>
            <a:pPr algn="ctr">
              <a:buNone/>
            </a:pPr>
            <a:endParaRPr lang="en-US" sz="1000" dirty="0" smtClean="0">
              <a:latin typeface="Lucida Handwriting" pitchFamily="66" charset="0"/>
            </a:endParaRPr>
          </a:p>
          <a:p>
            <a:pPr algn="ctr">
              <a:buNone/>
            </a:pPr>
            <a:r>
              <a:rPr lang="en-US" sz="2800" dirty="0" smtClean="0">
                <a:latin typeface="Lucida Handwriting" pitchFamily="66" charset="0"/>
              </a:rPr>
              <a:t>I took the one less traveled by,</a:t>
            </a:r>
          </a:p>
          <a:p>
            <a:pPr algn="ctr">
              <a:buNone/>
            </a:pPr>
            <a:endParaRPr lang="en-US" sz="1000" dirty="0" smtClean="0">
              <a:latin typeface="Lucida Handwriting" pitchFamily="66" charset="0"/>
            </a:endParaRPr>
          </a:p>
          <a:p>
            <a:pPr algn="ctr">
              <a:buNone/>
            </a:pPr>
            <a:r>
              <a:rPr lang="en-US" sz="2800" dirty="0" smtClean="0">
                <a:latin typeface="Lucida Handwriting" pitchFamily="66" charset="0"/>
              </a:rPr>
              <a:t>And that has made all the difference.</a:t>
            </a:r>
            <a:endParaRPr lang="en-US" sz="2800" dirty="0">
              <a:latin typeface="Lucida Handwriting" pitchFamily="66" charset="0"/>
            </a:endParaRPr>
          </a:p>
        </p:txBody>
      </p:sp>
      <p:pic>
        <p:nvPicPr>
          <p:cNvPr id="5122" name="Picture 2"/>
          <p:cNvPicPr>
            <a:picLocks noChangeAspect="1" noChangeArrowheads="1"/>
          </p:cNvPicPr>
          <p:nvPr/>
        </p:nvPicPr>
        <p:blipFill>
          <a:blip r:embed="rId3" cstate="print"/>
          <a:srcRect/>
          <a:stretch>
            <a:fillRect/>
          </a:stretch>
        </p:blipFill>
        <p:spPr bwMode="auto">
          <a:xfrm>
            <a:off x="3733800" y="4419600"/>
            <a:ext cx="1371172" cy="19383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Overcoming Peer Pressure</a:t>
            </a:r>
            <a:endParaRPr lang="en-US" dirty="0"/>
          </a:p>
        </p:txBody>
      </p:sp>
      <p:sp>
        <p:nvSpPr>
          <p:cNvPr id="3" name="Content Placeholder 2"/>
          <p:cNvSpPr>
            <a:spLocks noGrp="1"/>
          </p:cNvSpPr>
          <p:nvPr>
            <p:ph idx="1"/>
          </p:nvPr>
        </p:nvSpPr>
        <p:spPr/>
        <p:txBody>
          <a:bodyPr>
            <a:normAutofit lnSpcReduction="10000"/>
          </a:bodyPr>
          <a:lstStyle/>
          <a:p>
            <a:r>
              <a:rPr lang="en-US" dirty="0" smtClean="0"/>
              <a:t>To overcome peer pressure you need to care more about yourself than what </a:t>
            </a:r>
            <a:r>
              <a:rPr lang="en-US" i="1" dirty="0" smtClean="0"/>
              <a:t>your peers </a:t>
            </a:r>
            <a:r>
              <a:rPr lang="en-US" dirty="0" smtClean="0"/>
              <a:t>think of you!</a:t>
            </a:r>
          </a:p>
          <a:p>
            <a:endParaRPr lang="en-US" dirty="0" smtClean="0"/>
          </a:p>
          <a:p>
            <a:r>
              <a:rPr lang="en-US" dirty="0" smtClean="0"/>
              <a:t>You can build your confidence by adding to your Personal Bank Account</a:t>
            </a:r>
          </a:p>
          <a:p>
            <a:endParaRPr lang="en-US" dirty="0" smtClean="0"/>
          </a:p>
          <a:p>
            <a:r>
              <a:rPr lang="en-US" dirty="0" smtClean="0"/>
              <a:t>You can also use your Personal Mission Statement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ASCA Standards</a:t>
            </a:r>
            <a:endParaRPr lang="en-US" dirty="0"/>
          </a:p>
        </p:txBody>
      </p:sp>
      <p:sp>
        <p:nvSpPr>
          <p:cNvPr id="3" name="Subtitle 2"/>
          <p:cNvSpPr>
            <a:spLocks noGrp="1"/>
          </p:cNvSpPr>
          <p:nvPr>
            <p:ph type="subTitle" idx="1"/>
          </p:nvPr>
        </p:nvSpPr>
        <p:spPr>
          <a:xfrm>
            <a:off x="540544" y="2250280"/>
            <a:ext cx="8062912" cy="3236120"/>
          </a:xfrm>
        </p:spPr>
        <p:txBody>
          <a:bodyPr>
            <a:normAutofit fontScale="77500" lnSpcReduction="20000"/>
          </a:bodyPr>
          <a:lstStyle/>
          <a:p>
            <a:r>
              <a:rPr lang="en-US" b="1" dirty="0" smtClean="0"/>
              <a:t>A: A1.5 Identify attitudes and behaviors that lead to successful learning</a:t>
            </a:r>
          </a:p>
          <a:p>
            <a:endParaRPr lang="en-US" b="1" dirty="0"/>
          </a:p>
          <a:p>
            <a:r>
              <a:rPr lang="en-US" b="1" dirty="0" smtClean="0"/>
              <a:t>A: A2.1 Apply time-management and task-management skills</a:t>
            </a:r>
          </a:p>
          <a:p>
            <a:endParaRPr lang="en-US" b="1" dirty="0" smtClean="0"/>
          </a:p>
          <a:p>
            <a:r>
              <a:rPr lang="en-US" b="1" dirty="0" smtClean="0"/>
              <a:t>C:A1.10 Balance between work and leisure time</a:t>
            </a:r>
          </a:p>
          <a:p>
            <a:endParaRPr lang="en-US" b="1" dirty="0"/>
          </a:p>
          <a:p>
            <a:r>
              <a:rPr lang="en-US" b="1" dirty="0" smtClean="0"/>
              <a:t>PS: B1.8 Know when peer pressure is influencing a decision</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you be successful?</a:t>
            </a:r>
            <a:endParaRPr lang="en-US" dirty="0"/>
          </a:p>
        </p:txBody>
      </p:sp>
      <p:sp>
        <p:nvSpPr>
          <p:cNvPr id="3" name="Content Placeholder 2"/>
          <p:cNvSpPr>
            <a:spLocks noGrp="1"/>
          </p:cNvSpPr>
          <p:nvPr>
            <p:ph idx="1"/>
          </p:nvPr>
        </p:nvSpPr>
        <p:spPr/>
        <p:txBody>
          <a:bodyPr/>
          <a:lstStyle/>
          <a:p>
            <a:r>
              <a:rPr lang="en-US" dirty="0" smtClean="0"/>
              <a:t>It takes discipline to manage your time, overcome your fears, to be strong in hard moments, and to resist peer pressure.</a:t>
            </a:r>
          </a:p>
          <a:p>
            <a:endParaRPr lang="en-US" dirty="0"/>
          </a:p>
          <a:p>
            <a:r>
              <a:rPr lang="en-US" dirty="0" smtClean="0"/>
              <a:t>In a 7 Habits survey of thousands of people it was found that Habit 3 is the hardest to live by!</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364162"/>
          </a:xfrm>
        </p:spPr>
        <p:txBody>
          <a:bodyPr>
            <a:normAutofit/>
          </a:bodyPr>
          <a:lstStyle/>
          <a:p>
            <a:r>
              <a:rPr lang="en-US" sz="9600" dirty="0" smtClean="0"/>
              <a:t>What will you put first?</a:t>
            </a:r>
            <a:endParaRPr lang="en-US" sz="9600" dirty="0"/>
          </a:p>
        </p:txBody>
      </p:sp>
      <p:pic>
        <p:nvPicPr>
          <p:cNvPr id="6146" name="Picture 2" descr="C:\Users\Drew\AppData\Local\Microsoft\Windows\Temporary Internet Files\Content.IE5\YQ0T61UD\MP900390083[1].jpg"/>
          <p:cNvPicPr>
            <a:picLocks noChangeAspect="1" noChangeArrowheads="1"/>
          </p:cNvPicPr>
          <p:nvPr/>
        </p:nvPicPr>
        <p:blipFill>
          <a:blip r:embed="rId3" cstate="print"/>
          <a:srcRect/>
          <a:stretch>
            <a:fillRect/>
          </a:stretch>
        </p:blipFill>
        <p:spPr bwMode="auto">
          <a:xfrm>
            <a:off x="7239000" y="4572000"/>
            <a:ext cx="1087120" cy="1524000"/>
          </a:xfrm>
          <a:prstGeom prst="rect">
            <a:avLst/>
          </a:prstGeom>
          <a:noFill/>
        </p:spPr>
      </p:pic>
      <p:pic>
        <p:nvPicPr>
          <p:cNvPr id="6147" name="Picture 3" descr="C:\Users\Drew\AppData\Local\Microsoft\Windows\Temporary Internet Files\Content.IE5\A410JN6T\MP900438778[1].jpg"/>
          <p:cNvPicPr>
            <a:picLocks noChangeAspect="1" noChangeArrowheads="1"/>
          </p:cNvPicPr>
          <p:nvPr/>
        </p:nvPicPr>
        <p:blipFill>
          <a:blip r:embed="rId4" cstate="print"/>
          <a:srcRect/>
          <a:stretch>
            <a:fillRect/>
          </a:stretch>
        </p:blipFill>
        <p:spPr bwMode="auto">
          <a:xfrm>
            <a:off x="457200" y="4800600"/>
            <a:ext cx="1828800" cy="1828800"/>
          </a:xfrm>
          <a:prstGeom prst="rect">
            <a:avLst/>
          </a:prstGeom>
          <a:noFill/>
        </p:spPr>
      </p:pic>
      <p:pic>
        <p:nvPicPr>
          <p:cNvPr id="6149" name="Picture 5" descr="C:\Users\Drew\AppData\Local\Microsoft\Windows\Temporary Internet Files\Content.IE5\A410JN6T\MC900441902[1].wmf"/>
          <p:cNvPicPr>
            <a:picLocks noChangeAspect="1" noChangeArrowheads="1"/>
          </p:cNvPicPr>
          <p:nvPr/>
        </p:nvPicPr>
        <p:blipFill>
          <a:blip r:embed="rId5" cstate="print"/>
          <a:srcRect/>
          <a:stretch>
            <a:fillRect/>
          </a:stretch>
        </p:blipFill>
        <p:spPr bwMode="auto">
          <a:xfrm>
            <a:off x="7010400" y="0"/>
            <a:ext cx="1520825" cy="1797050"/>
          </a:xfrm>
          <a:prstGeom prst="rect">
            <a:avLst/>
          </a:prstGeom>
          <a:noFill/>
        </p:spPr>
      </p:pic>
      <p:pic>
        <p:nvPicPr>
          <p:cNvPr id="6150" name="Picture 6" descr="C:\Users\Drew\AppData\Local\Microsoft\Windows\Temporary Internet Files\Content.IE5\B6SMJOP8\MC900431560[1].png"/>
          <p:cNvPicPr>
            <a:picLocks noChangeAspect="1" noChangeArrowheads="1"/>
          </p:cNvPicPr>
          <p:nvPr/>
        </p:nvPicPr>
        <p:blipFill>
          <a:blip r:embed="rId6" cstate="print"/>
          <a:srcRect/>
          <a:stretch>
            <a:fillRect/>
          </a:stretch>
        </p:blipFill>
        <p:spPr bwMode="auto">
          <a:xfrm>
            <a:off x="304800" y="0"/>
            <a:ext cx="1600200" cy="1600200"/>
          </a:xfrm>
          <a:prstGeom prst="rect">
            <a:avLst/>
          </a:prstGeom>
          <a:noFill/>
        </p:spPr>
      </p:pic>
      <p:sp>
        <p:nvSpPr>
          <p:cNvPr id="7" name="TextBox 6"/>
          <p:cNvSpPr txBox="1"/>
          <p:nvPr/>
        </p:nvSpPr>
        <p:spPr>
          <a:xfrm>
            <a:off x="1905000" y="609600"/>
            <a:ext cx="990600" cy="369332"/>
          </a:xfrm>
          <a:prstGeom prst="rect">
            <a:avLst/>
          </a:prstGeom>
          <a:noFill/>
        </p:spPr>
        <p:txBody>
          <a:bodyPr wrap="square" rtlCol="0">
            <a:spAutoFit/>
          </a:bodyPr>
          <a:lstStyle/>
          <a:p>
            <a:r>
              <a:rPr lang="en-US" dirty="0" smtClean="0">
                <a:hlinkClick r:id="rId7"/>
              </a:rPr>
              <a:t>Video</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a:t>
            </a:r>
            <a:r>
              <a:rPr lang="en-US" baseline="30000" dirty="0" smtClean="0"/>
              <a:t>th</a:t>
            </a:r>
            <a:r>
              <a:rPr lang="en-US" dirty="0" smtClean="0"/>
              <a:t> Grade Standards</a:t>
            </a:r>
            <a:endParaRPr lang="en-US" dirty="0"/>
          </a:p>
        </p:txBody>
      </p:sp>
      <p:sp>
        <p:nvSpPr>
          <p:cNvPr id="3" name="Subtitle 2"/>
          <p:cNvSpPr>
            <a:spLocks noGrp="1"/>
          </p:cNvSpPr>
          <p:nvPr>
            <p:ph type="subTitle" idx="1"/>
          </p:nvPr>
        </p:nvSpPr>
        <p:spPr>
          <a:xfrm>
            <a:off x="540544" y="2250280"/>
            <a:ext cx="8062912" cy="4074320"/>
          </a:xfrm>
        </p:spPr>
        <p:txBody>
          <a:bodyPr>
            <a:normAutofit/>
          </a:bodyPr>
          <a:lstStyle/>
          <a:p>
            <a:r>
              <a:rPr lang="en-US" sz="2400" b="1" dirty="0" smtClean="0">
                <a:solidFill>
                  <a:schemeClr val="tx1"/>
                </a:solidFill>
              </a:rPr>
              <a:t>Concept 6: Conventions addresses the mechanics of writing, including capitalization, punctuation, spelling, grammar and usage, and paragraph breaks.</a:t>
            </a:r>
          </a:p>
          <a:p>
            <a:endParaRPr lang="en-US" sz="2400" b="1" dirty="0" smtClean="0">
              <a:solidFill>
                <a:schemeClr val="tx1"/>
              </a:solidFill>
            </a:endParaRPr>
          </a:p>
          <a:p>
            <a:endParaRPr lang="en-US" sz="2400" b="1" dirty="0" smtClean="0">
              <a:solidFill>
                <a:schemeClr val="tx1"/>
              </a:solidFill>
            </a:endParaRPr>
          </a:p>
          <a:p>
            <a:r>
              <a:rPr lang="en-US" sz="2400" b="1" dirty="0" smtClean="0">
                <a:solidFill>
                  <a:schemeClr val="tx1"/>
                </a:solidFill>
              </a:rPr>
              <a:t>S1C1</a:t>
            </a:r>
            <a:r>
              <a:rPr lang="en-US" sz="2400" b="1" i="1" dirty="0" smtClean="0">
                <a:solidFill>
                  <a:schemeClr val="tx1"/>
                </a:solidFill>
              </a:rPr>
              <a:t>PO 1.  Generate ideas through a variety of activities (e.g., prior knowledge, discussion with others, printed material or other sources).</a:t>
            </a:r>
            <a:endParaRPr lang="en-US" sz="2400" b="1" dirty="0" smtClean="0">
              <a:solidFill>
                <a:schemeClr val="tx1"/>
              </a:solidFill>
            </a:endParaRPr>
          </a:p>
          <a:p>
            <a:endParaRPr lang="en-US" b="1" dirty="0" smtClean="0">
              <a:solidFill>
                <a:schemeClr val="tx1"/>
              </a:solidFill>
            </a:endParaRPr>
          </a:p>
          <a:p>
            <a:endParaRPr lang="en-US" b="1" dirty="0" smtClean="0">
              <a:solidFill>
                <a:schemeClr val="tx1"/>
              </a:solidFill>
            </a:endParaRPr>
          </a:p>
          <a:p>
            <a:endParaRPr lang="en-US" b="1" dirty="0">
              <a:solidFill>
                <a:schemeClr val="tx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Minute Quick Write</a:t>
            </a:r>
            <a:endParaRPr lang="en-US" dirty="0"/>
          </a:p>
        </p:txBody>
      </p:sp>
      <p:sp>
        <p:nvSpPr>
          <p:cNvPr id="3" name="Content Placeholder 2"/>
          <p:cNvSpPr>
            <a:spLocks noGrp="1"/>
          </p:cNvSpPr>
          <p:nvPr>
            <p:ph idx="1"/>
          </p:nvPr>
        </p:nvSpPr>
        <p:spPr/>
        <p:txBody>
          <a:bodyPr/>
          <a:lstStyle/>
          <a:p>
            <a:r>
              <a:rPr lang="en-US" dirty="0" smtClean="0"/>
              <a:t>On the next clean page in your folder make a list of all the responsibilities you have in a week.</a:t>
            </a:r>
          </a:p>
          <a:p>
            <a:r>
              <a:rPr lang="en-US" dirty="0" smtClean="0"/>
              <a:t>Be sure to include school, chores, babysitting, extracurricular activities, sports, etc. </a:t>
            </a:r>
          </a:p>
          <a:p>
            <a:pPr>
              <a:buNone/>
            </a:pPr>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how busy are you?</a:t>
            </a:r>
            <a:endParaRPr lang="en-US" dirty="0"/>
          </a:p>
        </p:txBody>
      </p:sp>
      <p:sp>
        <p:nvSpPr>
          <p:cNvPr id="3" name="Content Placeholder 2"/>
          <p:cNvSpPr>
            <a:spLocks noGrp="1"/>
          </p:cNvSpPr>
          <p:nvPr>
            <p:ph idx="1"/>
          </p:nvPr>
        </p:nvSpPr>
        <p:spPr/>
        <p:txBody>
          <a:bodyPr>
            <a:normAutofit/>
          </a:bodyPr>
          <a:lstStyle/>
          <a:p>
            <a:r>
              <a:rPr lang="en-US" dirty="0" smtClean="0"/>
              <a:t>Many of you may have just realized that the list of things you are responsible is VERY long.</a:t>
            </a:r>
          </a:p>
          <a:p>
            <a:r>
              <a:rPr lang="en-US" dirty="0" smtClean="0"/>
              <a:t>Do you have time for all these things each week?</a:t>
            </a:r>
          </a:p>
          <a:p>
            <a:r>
              <a:rPr lang="en-US" dirty="0" smtClean="0"/>
              <a:t>What happens when you don’t have time for something?</a:t>
            </a:r>
          </a:p>
          <a:p>
            <a:r>
              <a:rPr lang="en-US" dirty="0" smtClean="0"/>
              <a:t>How do you decide which tasks are most important?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If you now feel overwhelmed then Habit 3 will help you!</a:t>
            </a:r>
            <a:endParaRPr lang="en-US" dirty="0"/>
          </a:p>
        </p:txBody>
      </p:sp>
      <p:sp>
        <p:nvSpPr>
          <p:cNvPr id="3" name="Content Placeholder 2"/>
          <p:cNvSpPr>
            <a:spLocks noGrp="1"/>
          </p:cNvSpPr>
          <p:nvPr>
            <p:ph idx="1"/>
          </p:nvPr>
        </p:nvSpPr>
        <p:spPr/>
        <p:txBody>
          <a:bodyPr/>
          <a:lstStyle/>
          <a:p>
            <a:r>
              <a:rPr lang="en-US" dirty="0" smtClean="0"/>
              <a:t>Habit 3 is Put First Things First</a:t>
            </a:r>
          </a:p>
          <a:p>
            <a:endParaRPr lang="en-US" dirty="0" smtClean="0"/>
          </a:p>
          <a:p>
            <a:r>
              <a:rPr lang="en-US" dirty="0" smtClean="0"/>
              <a:t>It’s all about prioritizing and managing your time so that your first things really do come first and don’t end up last.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Will and Won’t Power</a:t>
            </a:r>
            <a:endParaRPr lang="en-US" dirty="0"/>
          </a:p>
        </p:txBody>
      </p:sp>
      <p:sp>
        <p:nvSpPr>
          <p:cNvPr id="3" name="Content Placeholder 2"/>
          <p:cNvSpPr>
            <a:spLocks noGrp="1"/>
          </p:cNvSpPr>
          <p:nvPr>
            <p:ph idx="1"/>
          </p:nvPr>
        </p:nvSpPr>
        <p:spPr/>
        <p:txBody>
          <a:bodyPr/>
          <a:lstStyle/>
          <a:p>
            <a:r>
              <a:rPr lang="en-US" dirty="0" smtClean="0"/>
              <a:t>Will-power is the strength to say yes to important tasks</a:t>
            </a:r>
          </a:p>
          <a:p>
            <a:r>
              <a:rPr lang="en-US" dirty="0" smtClean="0"/>
              <a:t>Won’t power is the ability to say no to less important things and peer pressure</a:t>
            </a:r>
          </a:p>
          <a:p>
            <a:r>
              <a:rPr lang="en-US" dirty="0" smtClean="0"/>
              <a:t>When you feel overwhelmed you need to feel confident in saying “no”</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Suitcase</a:t>
            </a:r>
            <a:endParaRPr lang="en-US" dirty="0"/>
          </a:p>
        </p:txBody>
      </p:sp>
      <p:pic>
        <p:nvPicPr>
          <p:cNvPr id="1029" name="Picture 5" descr="C:\Users\Drew\AppData\Local\Microsoft\Windows\Temporary Internet Files\Content.IE5\S9FZ3H82\MC900383478[1].wmf"/>
          <p:cNvPicPr>
            <a:picLocks noGrp="1" noChangeAspect="1" noChangeArrowheads="1"/>
          </p:cNvPicPr>
          <p:nvPr>
            <p:ph idx="1"/>
          </p:nvPr>
        </p:nvPicPr>
        <p:blipFill>
          <a:blip r:embed="rId3" cstate="print"/>
          <a:stretch>
            <a:fillRect/>
          </a:stretch>
        </p:blipFill>
        <p:spPr bwMode="auto">
          <a:xfrm>
            <a:off x="3884371" y="3261233"/>
            <a:ext cx="1375258" cy="1815084"/>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Quadrants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Time quadrants can help you pack more in (especially important things)</a:t>
            </a:r>
          </a:p>
          <a:p>
            <a:endParaRPr lang="en-US" dirty="0" smtClean="0"/>
          </a:p>
          <a:p>
            <a:r>
              <a:rPr lang="en-US" dirty="0" smtClean="0"/>
              <a:t>It’s made up of 2 ingredients: Important &amp; Urgent</a:t>
            </a:r>
          </a:p>
          <a:p>
            <a:endParaRPr lang="en-US" dirty="0" smtClean="0"/>
          </a:p>
          <a:p>
            <a:r>
              <a:rPr lang="en-US" dirty="0" smtClean="0"/>
              <a:t>Important: Your most important things, your first things, activities that contribute to your mission and goals</a:t>
            </a:r>
          </a:p>
          <a:p>
            <a:endParaRPr lang="en-US" dirty="0" smtClean="0"/>
          </a:p>
          <a:p>
            <a:r>
              <a:rPr lang="en-US" dirty="0" smtClean="0"/>
              <a:t>Urgent: Pressing things, in-your-face things, activities that demand immediate attention</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283</TotalTime>
  <Words>1063</Words>
  <Application>Microsoft Office PowerPoint</Application>
  <PresentationFormat>On-screen Show (4:3)</PresentationFormat>
  <Paragraphs>161</Paragraphs>
  <Slides>21</Slides>
  <Notes>9</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Verve</vt:lpstr>
      <vt:lpstr>Habit 3 Put First Things First</vt:lpstr>
      <vt:lpstr>ASCA Standards</vt:lpstr>
      <vt:lpstr>6th Grade Standards</vt:lpstr>
      <vt:lpstr>2 Minute Quick Write</vt:lpstr>
      <vt:lpstr>So how busy are you?</vt:lpstr>
      <vt:lpstr>If you now feel overwhelmed then Habit 3 will help you!</vt:lpstr>
      <vt:lpstr>Will and Won’t Power</vt:lpstr>
      <vt:lpstr>The Suitcase</vt:lpstr>
      <vt:lpstr>Time Quadrants</vt:lpstr>
      <vt:lpstr>More About Time Quadrants</vt:lpstr>
      <vt:lpstr>How can you start spending more time in Quadrant 2?</vt:lpstr>
      <vt:lpstr>How can you start to prioritize?   Video</vt:lpstr>
      <vt:lpstr>Planning for BIG ROCKS</vt:lpstr>
      <vt:lpstr>The Comfort Zone and the Courage Zone</vt:lpstr>
      <vt:lpstr>What will you do with the opportunity to…</vt:lpstr>
      <vt:lpstr>Do you know this person?</vt:lpstr>
      <vt:lpstr>Abraham Lincoln</vt:lpstr>
      <vt:lpstr>Famous Poet Robert Frost Once Said…</vt:lpstr>
      <vt:lpstr>Overcoming Peer Pressure</vt:lpstr>
      <vt:lpstr>How can you be successful?</vt:lpstr>
      <vt:lpstr>What will you put first?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Habit 3 Put First Things First</dc:title>
  <dc:creator>Drew</dc:creator>
  <cp:lastModifiedBy>MWillard</cp:lastModifiedBy>
  <cp:revision>25</cp:revision>
  <dcterms:created xsi:type="dcterms:W3CDTF">2011-11-30T02:14:54Z</dcterms:created>
  <dcterms:modified xsi:type="dcterms:W3CDTF">2012-03-08T19:34:58Z</dcterms:modified>
</cp:coreProperties>
</file>