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6" r:id="rId13"/>
    <p:sldId id="265" r:id="rId14"/>
    <p:sldId id="280" r:id="rId15"/>
    <p:sldId id="278" r:id="rId16"/>
    <p:sldId id="268" r:id="rId17"/>
    <p:sldId id="269" r:id="rId18"/>
    <p:sldId id="279" r:id="rId19"/>
    <p:sldId id="267" r:id="rId20"/>
    <p:sldId id="275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D031-4014-46E7-9163-424014D93F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D95C5-9CFF-4667-87FC-31398ECE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title to</a:t>
            </a:r>
            <a:r>
              <a:rPr lang="en-US" baseline="0" dirty="0" smtClean="0"/>
              <a:t> watch video title. Facilitate discussion about movie clip.  Stop it after the quote or watch the whole 5 min.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D95C5-9CFF-4667-87FC-31398ECEE1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2-4 volunteers</a:t>
            </a:r>
            <a:r>
              <a:rPr lang="en-US" baseline="0" dirty="0" smtClean="0"/>
              <a:t> to work on puzzle as lesson continues. </a:t>
            </a:r>
            <a:r>
              <a:rPr lang="en-US" dirty="0" smtClean="0"/>
              <a:t>Pour</a:t>
            </a:r>
            <a:r>
              <a:rPr lang="en-US" baseline="0" dirty="0" smtClean="0"/>
              <a:t> all the pieces to a BIG puzzle on the ground…don’t give the student(s) the box and tell them to start putting it together. Come back to them later.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D95C5-9CFF-4667-87FC-31398ECEE1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pg. 75 Paragraph 3-end of guided imagery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D95C5-9CFF-4667-87FC-31398ECEE1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talk – assign</a:t>
            </a:r>
            <a:r>
              <a:rPr lang="en-US" baseline="0" dirty="0" smtClean="0"/>
              <a:t> one to each table and have them talk about how the decision they make today will affect </a:t>
            </a:r>
            <a:r>
              <a:rPr lang="en-US" baseline="0" smtClean="0"/>
              <a:t>their future.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D95C5-9CFF-4667-87FC-31398ECEE1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Pages 74-77</a:t>
            </a:r>
            <a:r>
              <a:rPr lang="en-US" baseline="0" dirty="0" smtClean="0"/>
              <a:t> in 7 </a:t>
            </a:r>
            <a:r>
              <a:rPr lang="en-US" baseline="0" smtClean="0"/>
              <a:t>Habits Workbook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D95C5-9CFF-4667-87FC-31398ECEE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story on pages 99-100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D95C5-9CFF-4667-87FC-31398ECEE1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5CDE86-4459-45F5-9996-1B5567AFC93A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F5CEC3-C22D-498B-8769-5D288B975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K8zaVYrsP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Willard\Local Settings\Temporary Internet Files\Content.IE5\W563CDEF\MP90040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57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28600"/>
            <a:ext cx="5105400" cy="2868168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Habit 2</a:t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>Begin with the end in mind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657600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Monotype Corsiva" pitchFamily="66" charset="0"/>
              </a:rPr>
              <a:t>Control your own destiny or someone else will</a:t>
            </a:r>
            <a:endParaRPr lang="en-US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like a personal motto that states what your life is about. </a:t>
            </a:r>
          </a:p>
          <a:p>
            <a:endParaRPr lang="en-US" dirty="0" smtClean="0"/>
          </a:p>
          <a:p>
            <a:r>
              <a:rPr lang="en-US" dirty="0" smtClean="0"/>
              <a:t>You can use song lyrics, poems, quotes.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Its like advice for yourself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Something you will always try to live your life by</a:t>
            </a:r>
          </a:p>
          <a:p>
            <a:pPr algn="r">
              <a:buNone/>
            </a:pPr>
            <a:r>
              <a:rPr lang="en-US" i="1" dirty="0" smtClean="0"/>
              <a:t>Examples on next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 –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First and foremost, I will remain faithful always to my God</a:t>
            </a:r>
          </a:p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 will not underestimate the power of family unity.</a:t>
            </a:r>
          </a:p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 will not neglect a true friend, but will set aside time for myself as well</a:t>
            </a:r>
          </a:p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 will cross my bridges as I come to them (divide and conquer). </a:t>
            </a:r>
          </a:p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 will begin all challenges with optimism, rather than doubt. </a:t>
            </a:r>
          </a:p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 will always maintain a positive self-image and high self-esteem, knowing that all my intentions begin with self-evaluation. </a:t>
            </a:r>
            <a:endParaRPr lang="en-US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3 –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4008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Snap ITC" pitchFamily="82" charset="0"/>
              </a:rPr>
              <a:t>R</a:t>
            </a:r>
            <a:r>
              <a:rPr lang="en-US" dirty="0" smtClean="0">
                <a:latin typeface="Baskerville Old Face" pitchFamily="18" charset="0"/>
              </a:rPr>
              <a:t>eligion</a:t>
            </a:r>
          </a:p>
          <a:p>
            <a:pPr>
              <a:buNone/>
            </a:pPr>
            <a:r>
              <a:rPr lang="en-US" sz="3600" dirty="0" smtClean="0">
                <a:latin typeface="Snap ITC" pitchFamily="82" charset="0"/>
              </a:rPr>
              <a:t>	E</a:t>
            </a:r>
            <a:r>
              <a:rPr lang="en-US" dirty="0" smtClean="0">
                <a:latin typeface="Baskerville Old Face" pitchFamily="18" charset="0"/>
              </a:rPr>
              <a:t>ducation</a:t>
            </a:r>
          </a:p>
          <a:p>
            <a:pPr>
              <a:buNone/>
            </a:pPr>
            <a:r>
              <a:rPr lang="en-US" sz="3600" dirty="0" smtClean="0">
                <a:latin typeface="Snap ITC" pitchFamily="82" charset="0"/>
              </a:rPr>
              <a:t>		S</a:t>
            </a:r>
            <a:r>
              <a:rPr lang="en-US" dirty="0" smtClean="0">
                <a:latin typeface="Baskerville Old Face" pitchFamily="18" charset="0"/>
              </a:rPr>
              <a:t>ucceeding</a:t>
            </a:r>
          </a:p>
          <a:p>
            <a:pPr>
              <a:buNone/>
            </a:pPr>
            <a:r>
              <a:rPr lang="en-US" sz="3600" dirty="0" smtClean="0">
                <a:latin typeface="Snap ITC" pitchFamily="82" charset="0"/>
              </a:rPr>
              <a:t>			P</a:t>
            </a:r>
            <a:r>
              <a:rPr lang="en-US" dirty="0" smtClean="0">
                <a:latin typeface="Baskerville Old Face" pitchFamily="18" charset="0"/>
              </a:rPr>
              <a:t>roductive</a:t>
            </a:r>
          </a:p>
          <a:p>
            <a:pPr>
              <a:buNone/>
            </a:pPr>
            <a:r>
              <a:rPr lang="en-US" sz="3600" dirty="0" smtClean="0">
                <a:latin typeface="Snap ITC" pitchFamily="82" charset="0"/>
              </a:rPr>
              <a:t>				E</a:t>
            </a:r>
            <a:r>
              <a:rPr lang="en-US" dirty="0" smtClean="0">
                <a:latin typeface="Baskerville Old Face" pitchFamily="18" charset="0"/>
              </a:rPr>
              <a:t>xercise</a:t>
            </a:r>
          </a:p>
          <a:p>
            <a:pPr>
              <a:buNone/>
            </a:pPr>
            <a:r>
              <a:rPr lang="en-US" sz="3600" dirty="0" smtClean="0">
                <a:latin typeface="Snap ITC" pitchFamily="82" charset="0"/>
              </a:rPr>
              <a:t>					C</a:t>
            </a:r>
            <a:r>
              <a:rPr lang="en-US" dirty="0" smtClean="0">
                <a:latin typeface="Baskerville Old Face" pitchFamily="18" charset="0"/>
              </a:rPr>
              <a:t>aring</a:t>
            </a:r>
          </a:p>
          <a:p>
            <a:pPr>
              <a:buNone/>
            </a:pPr>
            <a:r>
              <a:rPr lang="en-US" sz="3600" dirty="0" smtClean="0">
                <a:latin typeface="Snap ITC" pitchFamily="82" charset="0"/>
              </a:rPr>
              <a:t>						T</a:t>
            </a:r>
            <a:r>
              <a:rPr lang="en-US" dirty="0" smtClean="0">
                <a:latin typeface="Baskerville Old Face" pitchFamily="18" charset="0"/>
              </a:rPr>
              <a:t>ruthful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4" name="Picture 3" descr="IMAG09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5"/>
          <a:stretch/>
        </p:blipFill>
        <p:spPr>
          <a:xfrm>
            <a:off x="13855" y="278692"/>
            <a:ext cx="9144000" cy="6565453"/>
          </a:xfrm>
          <a:prstGeom prst="rect">
            <a:avLst/>
          </a:prstGeom>
        </p:spPr>
      </p:pic>
      <p:pic>
        <p:nvPicPr>
          <p:cNvPr id="5" name="Picture 4" descr="IMAG091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 –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 will live by my own policies. </a:t>
            </a:r>
          </a:p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 will sleep with a  clear conscience. </a:t>
            </a:r>
          </a:p>
          <a:p>
            <a:pPr algn="ctr">
              <a:buNone/>
            </a:pPr>
            <a:r>
              <a:rPr lang="en-US" dirty="0" smtClean="0">
                <a:latin typeface="Monotype Corsiva" pitchFamily="66" charset="0"/>
              </a:rPr>
              <a:t>I will sleep in peace. </a:t>
            </a:r>
            <a:endParaRPr lang="en-US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09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5"/>
          <a:stretch/>
        </p:blipFill>
        <p:spPr>
          <a:xfrm>
            <a:off x="0" y="292547"/>
            <a:ext cx="9144000" cy="6565453"/>
          </a:xfrm>
          <a:prstGeom prst="rect">
            <a:avLst/>
          </a:prstGeom>
        </p:spPr>
      </p:pic>
      <p:pic>
        <p:nvPicPr>
          <p:cNvPr id="3" name="Picture 2" descr="IMAG09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5"/>
          <a:stretch/>
        </p:blipFill>
        <p:spPr>
          <a:xfrm>
            <a:off x="13855" y="278692"/>
            <a:ext cx="9144000" cy="65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091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239000" cy="4846320"/>
          </a:xfrm>
        </p:spPr>
        <p:txBody>
          <a:bodyPr/>
          <a:lstStyle/>
          <a:p>
            <a:r>
              <a:rPr lang="en-US" dirty="0" smtClean="0"/>
              <a:t>Complete the handout to learn more about </a:t>
            </a:r>
            <a:r>
              <a:rPr lang="en-US" dirty="0" smtClean="0"/>
              <a:t>yourself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 err="1" smtClean="0"/>
              <a:t>Pg</a:t>
            </a:r>
            <a:r>
              <a:rPr lang="en-US" sz="1400" dirty="0" smtClean="0"/>
              <a:t> 74 in 7 Habits Workbook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4 – Be remembered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29718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Care </a:t>
            </a:r>
          </a:p>
          <a:p>
            <a:pPr lvl="1"/>
            <a:r>
              <a:rPr lang="en-US" dirty="0" smtClean="0"/>
              <a:t>About the world</a:t>
            </a:r>
          </a:p>
          <a:p>
            <a:pPr lvl="1"/>
            <a:r>
              <a:rPr lang="en-US" dirty="0" smtClean="0"/>
              <a:t>About life</a:t>
            </a:r>
          </a:p>
          <a:p>
            <a:pPr lvl="1"/>
            <a:r>
              <a:rPr lang="en-US" dirty="0" smtClean="0"/>
              <a:t>About people</a:t>
            </a:r>
          </a:p>
          <a:p>
            <a:pPr lvl="1"/>
            <a:r>
              <a:rPr lang="en-US" dirty="0" smtClean="0"/>
              <a:t>About myself</a:t>
            </a:r>
          </a:p>
          <a:p>
            <a:pPr>
              <a:buNone/>
            </a:pPr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Myself</a:t>
            </a:r>
          </a:p>
          <a:p>
            <a:pPr lvl="1"/>
            <a:r>
              <a:rPr lang="en-US" dirty="0" smtClean="0"/>
              <a:t>My family</a:t>
            </a:r>
          </a:p>
          <a:p>
            <a:pPr lvl="1"/>
            <a:r>
              <a:rPr lang="en-US" dirty="0" smtClean="0"/>
              <a:t>My world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Life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00" y="1752600"/>
            <a:ext cx="2971800" cy="4846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600" dirty="0" smtClean="0"/>
              <a:t>Fight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my beliefs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300" dirty="0" smtClean="0">
                <a:solidFill>
                  <a:schemeClr val="tx1">
                    <a:tint val="85000"/>
                  </a:schemeClr>
                </a:solidFill>
              </a:rPr>
              <a:t>For my passions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300" dirty="0" smtClean="0">
                <a:solidFill>
                  <a:schemeClr val="tx1">
                    <a:tint val="85000"/>
                  </a:schemeClr>
                </a:solidFill>
              </a:rPr>
              <a:t>To accomplish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do good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300" dirty="0" smtClean="0">
                <a:solidFill>
                  <a:schemeClr val="tx1">
                    <a:tint val="85000"/>
                  </a:schemeClr>
                </a:solidFill>
              </a:rPr>
              <a:t>To be true to myself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 apathy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Rock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boat, don’t let the boat rock me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300" dirty="0" smtClean="0">
                <a:solidFill>
                  <a:schemeClr val="tx1">
                    <a:tint val="85000"/>
                  </a:schemeClr>
                </a:solidFill>
              </a:rPr>
              <a:t>Be a rock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091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your folder. Take 10 minutes and create your own mission statement. Use these questions to guide you. 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latin typeface="Harlow Solid Italic" pitchFamily="82" charset="0"/>
              </a:rPr>
              <a:t>How do you want to feel about yourself? </a:t>
            </a:r>
          </a:p>
          <a:p>
            <a:pPr algn="ctr"/>
            <a:r>
              <a:rPr lang="en-US" dirty="0" smtClean="0">
                <a:latin typeface="Harlow Solid Italic" pitchFamily="82" charset="0"/>
              </a:rPr>
              <a:t>What kind of relationships do you want with others? </a:t>
            </a:r>
          </a:p>
          <a:p>
            <a:pPr algn="ctr"/>
            <a:r>
              <a:rPr lang="en-US" dirty="0" smtClean="0">
                <a:latin typeface="Harlow Solid Italic" pitchFamily="82" charset="0"/>
              </a:rPr>
              <a:t>How do you think you should treat others?</a:t>
            </a:r>
          </a:p>
          <a:p>
            <a:pPr algn="ctr"/>
            <a:r>
              <a:rPr lang="en-US" dirty="0" smtClean="0">
                <a:latin typeface="Harlow Solid Italic" pitchFamily="82" charset="0"/>
              </a:rPr>
              <a:t>How do you plan to take care of yourself?</a:t>
            </a:r>
          </a:p>
          <a:p>
            <a:pPr algn="ctr"/>
            <a:r>
              <a:rPr lang="en-US" dirty="0" smtClean="0">
                <a:latin typeface="Harlow Solid Italic" pitchFamily="82" charset="0"/>
              </a:rPr>
              <a:t>What will you do when life gets difficult? </a:t>
            </a:r>
          </a:p>
          <a:p>
            <a:pPr algn="ctr"/>
            <a:r>
              <a:rPr lang="en-US" dirty="0" smtClean="0">
                <a:latin typeface="Harlow Solid Italic" pitchFamily="82" charset="0"/>
              </a:rPr>
              <a:t>How will you help others? </a:t>
            </a:r>
            <a:endParaRPr lang="en-US" dirty="0"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ASCA Standards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A:B2.1 Establish challenging academic goals in elementary, middle/</a:t>
            </a:r>
            <a:r>
              <a:rPr lang="en-US" dirty="0" err="1" smtClean="0"/>
              <a:t>jr.</a:t>
            </a:r>
            <a:r>
              <a:rPr lang="en-US" dirty="0" smtClean="0"/>
              <a:t> high and high school</a:t>
            </a:r>
          </a:p>
          <a:p>
            <a:endParaRPr lang="en-US" dirty="0" smtClean="0"/>
          </a:p>
          <a:p>
            <a:r>
              <a:rPr lang="en-US" dirty="0" smtClean="0"/>
              <a:t>C:A1.6 Learn how to set goals</a:t>
            </a:r>
          </a:p>
          <a:p>
            <a:endParaRPr lang="en-US" dirty="0"/>
          </a:p>
          <a:p>
            <a:r>
              <a:rPr lang="en-US" dirty="0" smtClean="0"/>
              <a:t>PS:A1.1 Develop positive attitudes toward self as a unique and worthy person</a:t>
            </a:r>
          </a:p>
          <a:p>
            <a:endParaRPr lang="en-US" dirty="0"/>
          </a:p>
          <a:p>
            <a:r>
              <a:rPr lang="en-US" dirty="0" smtClean="0"/>
              <a:t>PS:A1.3 Learn the goal setting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Mrs. </a:t>
            </a:r>
            <a:r>
              <a:rPr lang="en-US" dirty="0" smtClean="0"/>
              <a:t>Willard’s </a:t>
            </a:r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latin typeface="Bradley Hand ITC" pitchFamily="66" charset="0"/>
              </a:rPr>
              <a:t>I will always keep a positive attitude and accept myself for who I am.</a:t>
            </a:r>
          </a:p>
          <a:p>
            <a:pPr algn="ctr">
              <a:buNone/>
            </a:pPr>
            <a:endParaRPr lang="en-US" sz="2000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Bradley Hand ITC" pitchFamily="66" charset="0"/>
              </a:rPr>
              <a:t>I will treat others with kindness and respect.</a:t>
            </a:r>
          </a:p>
          <a:p>
            <a:pPr algn="ctr">
              <a:buNone/>
            </a:pPr>
            <a:endParaRPr lang="en-US" sz="2000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Bradley Hand ITC" pitchFamily="66" charset="0"/>
              </a:rPr>
              <a:t>I will always put my family first.</a:t>
            </a:r>
          </a:p>
          <a:p>
            <a:pPr algn="ctr">
              <a:buNone/>
            </a:pPr>
            <a:endParaRPr lang="en-US" sz="2000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Bradley Hand ITC" pitchFamily="66" charset="0"/>
              </a:rPr>
              <a:t>I will eat healthy and exercise to stay in good health.</a:t>
            </a:r>
          </a:p>
          <a:p>
            <a:pPr algn="ctr">
              <a:buNone/>
            </a:pPr>
            <a:endParaRPr lang="en-US" sz="2000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Bradley Hand ITC" pitchFamily="66" charset="0"/>
              </a:rPr>
              <a:t>When life gets tough, I will roll with the punches and know that all things happen for a reason.</a:t>
            </a:r>
          </a:p>
          <a:p>
            <a:pPr algn="ctr">
              <a:buNone/>
            </a:pPr>
            <a:endParaRPr lang="en-US" sz="2000" b="1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Bradley Hand ITC" pitchFamily="66" charset="0"/>
              </a:rPr>
              <a:t>I will do my best to help those less fortunate than me.</a:t>
            </a:r>
            <a:endParaRPr lang="en-US" sz="20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in action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to the story of David, a 95 pound high school freshman who had a goal!</a:t>
            </a:r>
          </a:p>
          <a:p>
            <a:endParaRPr lang="en-US" dirty="0" smtClean="0"/>
          </a:p>
          <a:p>
            <a:r>
              <a:rPr lang="en-US" dirty="0" smtClean="0"/>
              <a:t>What do you notice about David’s Goal? </a:t>
            </a:r>
          </a:p>
          <a:p>
            <a:r>
              <a:rPr lang="en-US" dirty="0" smtClean="0"/>
              <a:t>Was his goal specific? </a:t>
            </a:r>
          </a:p>
          <a:p>
            <a:r>
              <a:rPr lang="en-US" dirty="0" smtClean="0"/>
              <a:t>Was his goal measurable? </a:t>
            </a:r>
          </a:p>
          <a:p>
            <a:r>
              <a:rPr lang="en-US" dirty="0" smtClean="0"/>
              <a:t>Was his goal attainable?</a:t>
            </a:r>
          </a:p>
          <a:p>
            <a:r>
              <a:rPr lang="en-US" dirty="0" smtClean="0"/>
              <a:t>Was his relevant? </a:t>
            </a:r>
          </a:p>
          <a:p>
            <a:r>
              <a:rPr lang="en-US" dirty="0" smtClean="0"/>
              <a:t>Did he have a time frame on his goal? </a:t>
            </a:r>
            <a:endParaRPr lang="en-US" dirty="0"/>
          </a:p>
        </p:txBody>
      </p:sp>
      <p:pic>
        <p:nvPicPr>
          <p:cNvPr id="8194" name="Picture 2" descr="C:\Documents and Settings\MWillard\Local Settings\Temporary Internet Files\Content.IE5\6G10W51D\MC9000196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05200"/>
            <a:ext cx="1951022" cy="1734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middle </a:t>
            </a:r>
            <a:r>
              <a:rPr lang="en-US" dirty="0" err="1" smtClean="0"/>
              <a:t>schoolers</a:t>
            </a:r>
            <a:r>
              <a:rPr lang="en-US" dirty="0" smtClean="0"/>
              <a:t> have goals that help them…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 where they are going and what positive actions they need to take to get there</a:t>
            </a:r>
          </a:p>
          <a:p>
            <a:endParaRPr lang="en-US" dirty="0" smtClean="0"/>
          </a:p>
          <a:p>
            <a:r>
              <a:rPr lang="en-US" dirty="0" smtClean="0"/>
              <a:t>Develop a sense of accomplishment</a:t>
            </a:r>
          </a:p>
          <a:p>
            <a:endParaRPr lang="en-US" dirty="0" smtClean="0"/>
          </a:p>
          <a:p>
            <a:r>
              <a:rPr lang="en-US" dirty="0" smtClean="0"/>
              <a:t>Know where they need to put additional effort</a:t>
            </a:r>
          </a:p>
          <a:p>
            <a:endParaRPr lang="en-US" dirty="0" smtClean="0"/>
          </a:p>
          <a:p>
            <a:r>
              <a:rPr lang="en-US" dirty="0" smtClean="0"/>
              <a:t>Clarify their wants, needs and desires</a:t>
            </a:r>
          </a:p>
          <a:p>
            <a:endParaRPr lang="en-US" dirty="0" smtClean="0"/>
          </a:p>
          <a:p>
            <a:r>
              <a:rPr lang="en-US" dirty="0" smtClean="0"/>
              <a:t>Set their priorities</a:t>
            </a:r>
            <a:endParaRPr lang="en-US" dirty="0"/>
          </a:p>
        </p:txBody>
      </p:sp>
      <p:pic>
        <p:nvPicPr>
          <p:cNvPr id="9218" name="Picture 2" descr="C:\Documents and Settings\MWillard\Local Settings\Temporary Internet Files\Content.IE5\QD11P6VG\MP9004394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276600"/>
            <a:ext cx="2066544" cy="308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Unifies your efforts and energy</a:t>
            </a:r>
          </a:p>
          <a:p>
            <a:endParaRPr lang="en-US" dirty="0" smtClean="0"/>
          </a:p>
          <a:p>
            <a:r>
              <a:rPr lang="en-US" dirty="0" smtClean="0"/>
              <a:t>Gives meaning and purpose to all that you do</a:t>
            </a:r>
          </a:p>
          <a:p>
            <a:endParaRPr lang="en-US" dirty="0" smtClean="0"/>
          </a:p>
          <a:p>
            <a:r>
              <a:rPr lang="en-US" dirty="0" smtClean="0"/>
              <a:t>Translates itself into daily activities so that you are:</a:t>
            </a:r>
          </a:p>
          <a:p>
            <a:pPr lvl="1"/>
            <a:r>
              <a:rPr lang="en-US" dirty="0" smtClean="0"/>
              <a:t>Proactive</a:t>
            </a:r>
          </a:p>
          <a:p>
            <a:pPr lvl="1"/>
            <a:r>
              <a:rPr lang="en-US" dirty="0" smtClean="0"/>
              <a:t>In charge of your life</a:t>
            </a:r>
          </a:p>
          <a:p>
            <a:pPr lvl="1"/>
            <a:r>
              <a:rPr lang="en-US" dirty="0" smtClean="0"/>
              <a:t>Making happen each day the things that will enable you to fulfill your goals. </a:t>
            </a:r>
          </a:p>
        </p:txBody>
      </p:sp>
      <p:pic>
        <p:nvPicPr>
          <p:cNvPr id="10242" name="Picture 2" descr="C:\Documents and Settings\MWillard\Local Settings\Temporary Internet Files\Content.IE5\6G10W51D\MP9004395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429000" cy="2687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/>
          <a:lstStyle/>
          <a:p>
            <a:pPr algn="ctr"/>
            <a:r>
              <a:rPr lang="en-US" dirty="0" smtClean="0"/>
              <a:t>SMART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239000" cy="556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200" b="1" u="sng" dirty="0" smtClean="0"/>
              <a:t>Specific</a:t>
            </a:r>
            <a:endParaRPr lang="en-US" sz="1200" dirty="0" smtClean="0"/>
          </a:p>
          <a:p>
            <a:pPr algn="ctr">
              <a:buNone/>
            </a:pPr>
            <a:r>
              <a:rPr lang="en-US" sz="1200" i="1" dirty="0" smtClean="0"/>
              <a:t>Example:  My goal is to save $200 to buy an IPOD for my dad by December 25 because I lost his first one. </a:t>
            </a:r>
            <a:endParaRPr lang="en-US" sz="1200" dirty="0" smtClean="0"/>
          </a:p>
          <a:p>
            <a:pPr algn="ctr">
              <a:buNone/>
            </a:pPr>
            <a:r>
              <a:rPr lang="en-US" sz="1200" dirty="0" smtClean="0"/>
              <a:t>(please write your specific goal in the space provided) </a:t>
            </a:r>
          </a:p>
          <a:p>
            <a:pPr algn="ctr">
              <a:buNone/>
            </a:pPr>
            <a:r>
              <a:rPr lang="en-US" sz="1200" dirty="0" smtClean="0"/>
              <a:t> </a:t>
            </a:r>
          </a:p>
          <a:p>
            <a:pPr algn="ctr">
              <a:buNone/>
            </a:pPr>
            <a:r>
              <a:rPr lang="en-US" sz="1200" dirty="0" smtClean="0"/>
              <a:t>Who? What? When? Where? Why? </a:t>
            </a:r>
          </a:p>
          <a:p>
            <a:pPr algn="ctr">
              <a:buNone/>
            </a:pPr>
            <a:r>
              <a:rPr lang="en-US" sz="1200" dirty="0" smtClean="0"/>
              <a:t> </a:t>
            </a:r>
          </a:p>
          <a:p>
            <a:pPr algn="ctr">
              <a:buNone/>
            </a:pPr>
            <a:r>
              <a:rPr lang="en-US" sz="1200" b="1" u="sng" dirty="0" smtClean="0"/>
              <a:t>Measureable</a:t>
            </a:r>
            <a:endParaRPr lang="en-US" sz="1200" dirty="0" smtClean="0"/>
          </a:p>
          <a:p>
            <a:pPr algn="ctr">
              <a:buNone/>
            </a:pPr>
            <a:r>
              <a:rPr lang="en-US" sz="1200" i="1" dirty="0" smtClean="0"/>
              <a:t>Example: I will save $20 a week for 10 weeks.</a:t>
            </a:r>
            <a:endParaRPr lang="en-US" sz="1200" dirty="0" smtClean="0"/>
          </a:p>
          <a:p>
            <a:pPr algn="ctr">
              <a:buNone/>
            </a:pPr>
            <a:r>
              <a:rPr lang="en-US" sz="1200" dirty="0" smtClean="0"/>
              <a:t>(How will you monitor your goal? Ask: How often? How many? How much? </a:t>
            </a:r>
          </a:p>
          <a:p>
            <a:pPr algn="ctr">
              <a:buNone/>
            </a:pPr>
            <a:r>
              <a:rPr lang="en-US" sz="1200" dirty="0" smtClean="0"/>
              <a:t> </a:t>
            </a:r>
          </a:p>
          <a:p>
            <a:pPr algn="ctr">
              <a:buNone/>
            </a:pPr>
            <a:r>
              <a:rPr lang="en-US" sz="1200" b="1" u="sng" dirty="0" smtClean="0"/>
              <a:t>Attainable</a:t>
            </a:r>
            <a:endParaRPr lang="en-US" sz="1200" dirty="0" smtClean="0"/>
          </a:p>
          <a:p>
            <a:pPr algn="ctr">
              <a:buNone/>
            </a:pPr>
            <a:r>
              <a:rPr lang="en-US" sz="1200" i="1" dirty="0" smtClean="0"/>
              <a:t>Example: I will do extra chores and babysit to save the money. </a:t>
            </a:r>
            <a:endParaRPr lang="en-US" sz="1200" dirty="0" smtClean="0"/>
          </a:p>
          <a:p>
            <a:pPr algn="ctr">
              <a:buNone/>
            </a:pPr>
            <a:r>
              <a:rPr lang="en-US" sz="1200" dirty="0" smtClean="0"/>
              <a:t>(What are the steps you need to take to reach this goal?)</a:t>
            </a:r>
          </a:p>
          <a:p>
            <a:pPr algn="ctr">
              <a:buNone/>
            </a:pPr>
            <a:r>
              <a:rPr lang="en-US" sz="1200" dirty="0" smtClean="0"/>
              <a:t> </a:t>
            </a:r>
          </a:p>
          <a:p>
            <a:pPr algn="ctr">
              <a:buNone/>
            </a:pPr>
            <a:r>
              <a:rPr lang="en-US" sz="1200" b="1" u="sng" dirty="0" smtClean="0"/>
              <a:t>Realistic</a:t>
            </a:r>
            <a:endParaRPr lang="en-US" sz="1200" dirty="0" smtClean="0"/>
          </a:p>
          <a:p>
            <a:pPr algn="ctr">
              <a:buNone/>
            </a:pPr>
            <a:r>
              <a:rPr lang="en-US" sz="1200" i="1" dirty="0" smtClean="0"/>
              <a:t>Example: Yes, I have earned money before and know how to save it.  </a:t>
            </a:r>
            <a:endParaRPr lang="en-US" sz="1200" dirty="0" smtClean="0"/>
          </a:p>
          <a:p>
            <a:pPr algn="ctr">
              <a:buNone/>
            </a:pPr>
            <a:r>
              <a:rPr lang="en-US" sz="1200" dirty="0" smtClean="0"/>
              <a:t>Is this a goal that you can achieve? How do you know? </a:t>
            </a:r>
          </a:p>
          <a:p>
            <a:pPr algn="ctr">
              <a:buNone/>
            </a:pPr>
            <a:r>
              <a:rPr lang="en-US" sz="1200" dirty="0" smtClean="0"/>
              <a:t> </a:t>
            </a:r>
          </a:p>
          <a:p>
            <a:pPr algn="ctr">
              <a:buNone/>
            </a:pPr>
            <a:r>
              <a:rPr lang="en-US" sz="1200" b="1" u="sng" dirty="0" smtClean="0"/>
              <a:t>Timely</a:t>
            </a:r>
            <a:endParaRPr lang="en-US" sz="1200" dirty="0" smtClean="0"/>
          </a:p>
          <a:p>
            <a:pPr algn="ctr">
              <a:buNone/>
            </a:pPr>
            <a:r>
              <a:rPr lang="en-US" sz="1200" i="1" dirty="0" smtClean="0"/>
              <a:t>Example: I want to reach my goal by December 24, 2011</a:t>
            </a:r>
            <a:endParaRPr lang="en-US" sz="1200" dirty="0" smtClean="0"/>
          </a:p>
          <a:p>
            <a:pPr algn="ctr">
              <a:buNone/>
            </a:pPr>
            <a:r>
              <a:rPr lang="en-US" sz="1200" dirty="0" smtClean="0"/>
              <a:t>(When do you want to reach your goal?)</a:t>
            </a:r>
          </a:p>
          <a:p>
            <a:pPr algn="ctr">
              <a:buNone/>
            </a:pPr>
            <a:r>
              <a:rPr lang="en-US" sz="1200" dirty="0" smtClean="0"/>
              <a:t> </a:t>
            </a:r>
            <a:endParaRPr lang="en-US" sz="1200" dirty="0"/>
          </a:p>
        </p:txBody>
      </p:sp>
      <p:pic>
        <p:nvPicPr>
          <p:cNvPr id="11266" name="Picture 2" descr="C:\Documents and Settings\MWillard\Local Settings\Temporary Internet Files\Content.IE5\QD11P6VG\MC9003906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438400"/>
            <a:ext cx="2009242" cy="23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your own smart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worksheet provide to write a SMART goal for you based on your Boys Town Skills.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Next week we will use the same paper to write a SMART Academic Goal. </a:t>
            </a:r>
          </a:p>
        </p:txBody>
      </p:sp>
      <p:pic>
        <p:nvPicPr>
          <p:cNvPr id="12290" name="Picture 2" descr="C:\Documents and Settings\MWillard\Local Settings\Temporary Internet Files\Content.IE5\W563CDEF\MP9004395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0"/>
            <a:ext cx="1527048" cy="2287304"/>
          </a:xfrm>
          <a:prstGeom prst="rect">
            <a:avLst/>
          </a:prstGeom>
          <a:noFill/>
        </p:spPr>
      </p:pic>
      <p:pic>
        <p:nvPicPr>
          <p:cNvPr id="12291" name="Picture 3" descr="C:\Documents and Settings\MWillard\Local Settings\Temporary Internet Files\Content.IE5\QD11P6VG\MC9002811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114800"/>
            <a:ext cx="2571184" cy="2409731"/>
          </a:xfrm>
          <a:prstGeom prst="rect">
            <a:avLst/>
          </a:prstGeom>
          <a:noFill/>
        </p:spPr>
      </p:pic>
      <p:pic>
        <p:nvPicPr>
          <p:cNvPr id="12292" name="Picture 4" descr="C:\Documents and Settings\MWillard\Local Settings\Temporary Internet Files\Content.IE5\W563CDEF\MC9000708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962400"/>
            <a:ext cx="1634150" cy="1975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</a:t>
            </a:r>
            <a:r>
              <a:rPr lang="en-US" baseline="30000" smtClean="0"/>
              <a:t>th</a:t>
            </a:r>
            <a:r>
              <a:rPr lang="en-US" smtClean="0"/>
              <a:t> Grade Standards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S2C3</a:t>
            </a:r>
            <a:r>
              <a:rPr lang="en-US" sz="2400" i="1" dirty="0" smtClean="0"/>
              <a:t>PO 1.  Record information (e.g., observations, notes, lists, charts, map labels and legends) related to the topic.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Concept 6: Conventions addresses the mechanics of writing, including capitalization, punctuation, spelling, grammar and usage, and paragraph breaks.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  <a:hlinkClick r:id="rId3"/>
              </a:rPr>
              <a:t>Alice in Wonderland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“Would you tell me please which way I ought to walk from here?”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That depends a good deal on where you want to get to.” said the Cat.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“I don’t much care where –” said Alice.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“Then it doesn’t matter which way to walk,” said the Cat.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143000" cy="140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981200"/>
            <a:ext cx="1083926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put a puzzle together? </a:t>
            </a:r>
          </a:p>
          <a:p>
            <a:r>
              <a:rPr lang="en-US" dirty="0" smtClean="0"/>
              <a:t>What are some things that make it easier to put a puzzle together? </a:t>
            </a:r>
          </a:p>
          <a:p>
            <a:pPr lvl="1"/>
            <a:r>
              <a:rPr lang="en-US" dirty="0" smtClean="0"/>
              <a:t>To look at the picture on the front. </a:t>
            </a:r>
          </a:p>
          <a:p>
            <a:pPr lvl="1"/>
            <a:r>
              <a:rPr lang="en-US" dirty="0" smtClean="0"/>
              <a:t>Start with the outside first.</a:t>
            </a:r>
          </a:p>
          <a:p>
            <a:pPr lvl="1"/>
            <a:r>
              <a:rPr lang="en-US" dirty="0" smtClean="0"/>
              <a:t>Other suggestions??</a:t>
            </a:r>
          </a:p>
          <a:p>
            <a:r>
              <a:rPr lang="en-US" dirty="0" smtClean="0"/>
              <a:t>When we have a picture to guide us it makes it easier. </a:t>
            </a:r>
          </a:p>
          <a:p>
            <a:r>
              <a:rPr lang="en-US" dirty="0" smtClean="0"/>
              <a:t>Life is the same way…when we have a clear picture of what we want to accomplish – it makes life easier. </a:t>
            </a:r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781800" y="228600"/>
            <a:ext cx="1981200" cy="1647825"/>
            <a:chOff x="1824" y="633"/>
            <a:chExt cx="2834" cy="2849"/>
          </a:xfrm>
        </p:grpSpPr>
        <p:sp>
          <p:nvSpPr>
            <p:cNvPr id="409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your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10184"/>
          </a:xfrm>
        </p:spPr>
        <p:txBody>
          <a:bodyPr/>
          <a:lstStyle/>
          <a:p>
            <a:r>
              <a:rPr lang="en-US" dirty="0" smtClean="0"/>
              <a:t>We are going to do a little daydreaming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Documents and Settings\MWillard\Local Settings\Temporary Internet Files\Content.IE5\0PYZOXQ7\MC9003657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882" y="2848356"/>
            <a:ext cx="3546018" cy="2180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one year from 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 done with your life over the past year? </a:t>
            </a:r>
          </a:p>
          <a:p>
            <a:r>
              <a:rPr lang="en-US" dirty="0" smtClean="0"/>
              <a:t>How do you feel inside? </a:t>
            </a:r>
          </a:p>
          <a:p>
            <a:r>
              <a:rPr lang="en-US" dirty="0" smtClean="0"/>
              <a:t>What do you look like? </a:t>
            </a:r>
          </a:p>
          <a:p>
            <a:r>
              <a:rPr lang="en-US" dirty="0" smtClean="0"/>
              <a:t>What characteristics do you possess? </a:t>
            </a:r>
            <a:endParaRPr lang="en-US" dirty="0"/>
          </a:p>
        </p:txBody>
      </p:sp>
      <p:pic>
        <p:nvPicPr>
          <p:cNvPr id="5122" name="Picture 2" descr="C:\Documents and Settings\MWillard\Local Settings\Temporary Internet Files\Content.IE5\QD11P6VG\MC9003674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724400"/>
            <a:ext cx="2362200" cy="167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reasons to begin with the end in mind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at a critical crossroads in your life. The paths you choose now can affect you forever. </a:t>
            </a:r>
          </a:p>
          <a:p>
            <a:pPr lvl="1"/>
            <a:r>
              <a:rPr lang="en-US" dirty="0" smtClean="0"/>
              <a:t>What are some decisions that you will make in 6</a:t>
            </a:r>
            <a:r>
              <a:rPr lang="en-US" baseline="30000" dirty="0" smtClean="0"/>
              <a:t>th</a:t>
            </a:r>
            <a:r>
              <a:rPr lang="en-US" dirty="0" smtClean="0"/>
              <a:t> grade that can affect the rest of your life?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If you don’t decide your own future, someone else will do it for you. </a:t>
            </a:r>
          </a:p>
          <a:p>
            <a:pPr lvl="1"/>
            <a:r>
              <a:rPr lang="en-US" dirty="0" smtClean="0"/>
              <a:t>Give an example of this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146" name="Picture 2" descr="C:\Documents and Settings\MWillard\Local Settings\Temporary Internet Files\Content.IE5\6G10W51D\MC9003243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962400"/>
            <a:ext cx="1680667" cy="198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Crossroads of Life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path you choose today can shape you forever</a:t>
            </a:r>
          </a:p>
          <a:p>
            <a:pPr lvl="1"/>
            <a:r>
              <a:rPr lang="en-US" dirty="0" smtClean="0"/>
              <a:t>Do you want to go to college? </a:t>
            </a:r>
          </a:p>
          <a:p>
            <a:pPr lvl="1"/>
            <a:r>
              <a:rPr lang="en-US" dirty="0" smtClean="0"/>
              <a:t>What will your attitude toward life be?</a:t>
            </a:r>
          </a:p>
          <a:p>
            <a:pPr lvl="1"/>
            <a:r>
              <a:rPr lang="en-US" dirty="0" smtClean="0"/>
              <a:t>Should you try out for that team?</a:t>
            </a:r>
          </a:p>
          <a:p>
            <a:pPr lvl="1"/>
            <a:r>
              <a:rPr lang="en-US" dirty="0" smtClean="0"/>
              <a:t>What type of friends do you want to have? </a:t>
            </a:r>
          </a:p>
          <a:p>
            <a:pPr lvl="1"/>
            <a:r>
              <a:rPr lang="en-US" dirty="0" smtClean="0"/>
              <a:t>Who will you date? </a:t>
            </a:r>
          </a:p>
          <a:p>
            <a:pPr lvl="1"/>
            <a:r>
              <a:rPr lang="en-US" dirty="0" smtClean="0"/>
              <a:t>Will you drink, smoke, do drugs? </a:t>
            </a:r>
          </a:p>
          <a:p>
            <a:pPr lvl="1"/>
            <a:r>
              <a:rPr lang="en-US" dirty="0" smtClean="0"/>
              <a:t>What values will you choose? </a:t>
            </a:r>
          </a:p>
          <a:p>
            <a:pPr lvl="1"/>
            <a:r>
              <a:rPr lang="en-US" dirty="0" smtClean="0"/>
              <a:t>What kind of relationship do you want with your family? </a:t>
            </a:r>
          </a:p>
          <a:p>
            <a:pPr lvl="1"/>
            <a:r>
              <a:rPr lang="en-US" dirty="0" smtClean="0"/>
              <a:t>What will you stand for? </a:t>
            </a:r>
          </a:p>
          <a:p>
            <a:pPr lvl="1"/>
            <a:r>
              <a:rPr lang="en-US" dirty="0" smtClean="0"/>
              <a:t>How will you contribute to your community? </a:t>
            </a:r>
            <a:endParaRPr lang="en-US" dirty="0"/>
          </a:p>
        </p:txBody>
      </p:sp>
      <p:pic>
        <p:nvPicPr>
          <p:cNvPr id="7170" name="Picture 2" descr="C:\Documents and Settings\MWillard\Local Settings\Temporary Internet Files\Content.IE5\QD11P6VG\MP9004484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246" y="1219200"/>
            <a:ext cx="2228754" cy="450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1007</TotalTime>
  <Words>1202</Words>
  <Application>Microsoft Office PowerPoint</Application>
  <PresentationFormat>On-screen Show (4:3)</PresentationFormat>
  <Paragraphs>202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Habit 2  Begin with the end in mind</vt:lpstr>
      <vt:lpstr>ASCA Standards</vt:lpstr>
      <vt:lpstr>6th Grade Standards</vt:lpstr>
      <vt:lpstr>Alice in Wonderland</vt:lpstr>
      <vt:lpstr>Puzzle</vt:lpstr>
      <vt:lpstr>Close your eyes</vt:lpstr>
      <vt:lpstr>Its one year from now </vt:lpstr>
      <vt:lpstr>2 reasons to begin with the end in mind </vt:lpstr>
      <vt:lpstr>The Crossroads of Life </vt:lpstr>
      <vt:lpstr>Personal Mission statement</vt:lpstr>
      <vt:lpstr>Example 1 – Mission STATEMENT</vt:lpstr>
      <vt:lpstr>Example 3 – Mission Statement</vt:lpstr>
      <vt:lpstr>Example 2 – Mission statement</vt:lpstr>
      <vt:lpstr>PowerPoint Presentation</vt:lpstr>
      <vt:lpstr>PowerPoint Presentation</vt:lpstr>
      <vt:lpstr>The great discovery</vt:lpstr>
      <vt:lpstr>Example 4 – Be remembered</vt:lpstr>
      <vt:lpstr>PowerPoint Presentation</vt:lpstr>
      <vt:lpstr>Create your own mission statement</vt:lpstr>
      <vt:lpstr>Mrs. Willard’s mission statement</vt:lpstr>
      <vt:lpstr>Goals in action </vt:lpstr>
      <vt:lpstr>Successful middle schoolers have goals that help them…</vt:lpstr>
      <vt:lpstr>Identifying goals </vt:lpstr>
      <vt:lpstr>SMART Goals</vt:lpstr>
      <vt:lpstr>Creating your own smart goals</vt:lpstr>
    </vt:vector>
  </TitlesOfParts>
  <Company>PESD92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 3  Begin with the end in mind</dc:title>
  <dc:creator>MWillard</dc:creator>
  <cp:lastModifiedBy>Mindy Willard</cp:lastModifiedBy>
  <cp:revision>45</cp:revision>
  <dcterms:created xsi:type="dcterms:W3CDTF">2011-10-17T20:11:01Z</dcterms:created>
  <dcterms:modified xsi:type="dcterms:W3CDTF">2014-03-27T20:59:04Z</dcterms:modified>
</cp:coreProperties>
</file>