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3"/>
  </p:notesMasterIdLst>
  <p:sldIdLst>
    <p:sldId id="256" r:id="rId2"/>
    <p:sldId id="274" r:id="rId3"/>
    <p:sldId id="275"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6" r:id="rId18"/>
    <p:sldId id="270" r:id="rId19"/>
    <p:sldId id="271"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2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0EA5AC-2AA0-4948-BCA6-01B9217D61DA}" type="datetimeFigureOut">
              <a:rPr lang="en-US" smtClean="0"/>
              <a:pPr/>
              <a:t>2/28/2013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F3EEA0-FBCE-47E3-BF42-2A9C33AD8600}" type="slidenum">
              <a:rPr lang="en-US" smtClean="0"/>
              <a:pPr/>
              <a:t>‹#›</a:t>
            </a:fld>
            <a:endParaRPr lang="en-US"/>
          </a:p>
        </p:txBody>
      </p:sp>
    </p:spTree>
    <p:extLst>
      <p:ext uri="{BB962C8B-B14F-4D97-AF65-F5344CB8AC3E}">
        <p14:creationId xmlns:p14="http://schemas.microsoft.com/office/powerpoint/2010/main" val="483949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Liz – where</a:t>
            </a:r>
            <a:r>
              <a:rPr lang="en-US" baseline="0" dirty="0" smtClean="0"/>
              <a:t> do t</a:t>
            </a:r>
            <a:endParaRPr lang="en-US" dirty="0"/>
          </a:p>
        </p:txBody>
      </p:sp>
      <p:sp>
        <p:nvSpPr>
          <p:cNvPr id="4" name="Slide Number Placeholder 3"/>
          <p:cNvSpPr>
            <a:spLocks noGrp="1"/>
          </p:cNvSpPr>
          <p:nvPr>
            <p:ph type="sldNum" sz="quarter" idx="10"/>
          </p:nvPr>
        </p:nvSpPr>
        <p:spPr/>
        <p:txBody>
          <a:bodyPr/>
          <a:lstStyle/>
          <a:p>
            <a:fld id="{AAF3EEA0-FBCE-47E3-BF42-2A9C33AD8600}"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story on bottom</a:t>
            </a:r>
            <a:r>
              <a:rPr lang="en-US" baseline="0" dirty="0" smtClean="0"/>
              <a:t> of page 53</a:t>
            </a:r>
            <a:endParaRPr lang="en-US" dirty="0"/>
          </a:p>
        </p:txBody>
      </p:sp>
      <p:sp>
        <p:nvSpPr>
          <p:cNvPr id="4" name="Slide Number Placeholder 3"/>
          <p:cNvSpPr>
            <a:spLocks noGrp="1"/>
          </p:cNvSpPr>
          <p:nvPr>
            <p:ph type="sldNum" sz="quarter" idx="10"/>
          </p:nvPr>
        </p:nvSpPr>
        <p:spPr/>
        <p:txBody>
          <a:bodyPr/>
          <a:lstStyle/>
          <a:p>
            <a:fld id="{AAF3EEA0-FBCE-47E3-BF42-2A9C33AD8600}"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time, read stories on page 57</a:t>
            </a:r>
            <a:endParaRPr lang="en-US" dirty="0"/>
          </a:p>
        </p:txBody>
      </p:sp>
      <p:sp>
        <p:nvSpPr>
          <p:cNvPr id="4" name="Slide Number Placeholder 3"/>
          <p:cNvSpPr>
            <a:spLocks noGrp="1"/>
          </p:cNvSpPr>
          <p:nvPr>
            <p:ph type="sldNum" sz="quarter" idx="10"/>
          </p:nvPr>
        </p:nvSpPr>
        <p:spPr/>
        <p:txBody>
          <a:bodyPr/>
          <a:lstStyle/>
          <a:p>
            <a:fld id="{AAF3EEA0-FBCE-47E3-BF42-2A9C33AD8600}" type="slidenum">
              <a:rPr lang="en-US" smtClean="0"/>
              <a:pPr/>
              <a:t>16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 the link for a song</a:t>
            </a:r>
            <a:endParaRPr lang="en-US" dirty="0"/>
          </a:p>
        </p:txBody>
      </p:sp>
      <p:sp>
        <p:nvSpPr>
          <p:cNvPr id="4" name="Slide Number Placeholder 3"/>
          <p:cNvSpPr>
            <a:spLocks noGrp="1"/>
          </p:cNvSpPr>
          <p:nvPr>
            <p:ph type="sldNum" sz="quarter" idx="10"/>
          </p:nvPr>
        </p:nvSpPr>
        <p:spPr/>
        <p:txBody>
          <a:bodyPr/>
          <a:lstStyle/>
          <a:p>
            <a:fld id="{AAF3EEA0-FBCE-47E3-BF42-2A9C33AD8600}"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862ACB70-8E1B-42FC-A0FB-3CDE18CC5E77}" type="datetimeFigureOut">
              <a:rPr lang="en-US" smtClean="0"/>
              <a:pPr/>
              <a:t>2/28/2013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DC6F483-9F98-448F-B026-FB5A188FAEF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2ACB70-8E1B-42FC-A0FB-3CDE18CC5E77}"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6F483-9F98-448F-B026-FB5A188FAE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2ACB70-8E1B-42FC-A0FB-3CDE18CC5E77}"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6F483-9F98-448F-B026-FB5A188FAE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2ACB70-8E1B-42FC-A0FB-3CDE18CC5E77}"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6F483-9F98-448F-B026-FB5A188FAE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2ACB70-8E1B-42FC-A0FB-3CDE18CC5E77}" type="datetimeFigureOut">
              <a:rPr lang="en-US" smtClean="0"/>
              <a:pPr/>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6F483-9F98-448F-B026-FB5A188FAEF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2ACB70-8E1B-42FC-A0FB-3CDE18CC5E77}" type="datetimeFigureOut">
              <a:rPr lang="en-US" smtClean="0"/>
              <a:pPr/>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6F483-9F98-448F-B026-FB5A188FAE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862ACB70-8E1B-42FC-A0FB-3CDE18CC5E77}" type="datetimeFigureOut">
              <a:rPr lang="en-US" smtClean="0"/>
              <a:pPr/>
              <a:t>2/28/2013</a:t>
            </a:fld>
            <a:endParaRPr lang="en-US"/>
          </a:p>
        </p:txBody>
      </p:sp>
      <p:sp>
        <p:nvSpPr>
          <p:cNvPr id="27" name="Slide Number Placeholder 26"/>
          <p:cNvSpPr>
            <a:spLocks noGrp="1"/>
          </p:cNvSpPr>
          <p:nvPr>
            <p:ph type="sldNum" sz="quarter" idx="11"/>
          </p:nvPr>
        </p:nvSpPr>
        <p:spPr/>
        <p:txBody>
          <a:bodyPr rtlCol="0"/>
          <a:lstStyle/>
          <a:p>
            <a:fld id="{ADC6F483-9F98-448F-B026-FB5A188FAEF7}"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862ACB70-8E1B-42FC-A0FB-3CDE18CC5E77}" type="datetimeFigureOut">
              <a:rPr lang="en-US" smtClean="0"/>
              <a:pPr/>
              <a:t>2/28/2013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DC6F483-9F98-448F-B026-FB5A188FAE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2ACB70-8E1B-42FC-A0FB-3CDE18CC5E77}" type="datetimeFigureOut">
              <a:rPr lang="en-US" smtClean="0"/>
              <a:pPr/>
              <a:t>2/28/2013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C6F483-9F98-448F-B026-FB5A188FAE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2ACB70-8E1B-42FC-A0FB-3CDE18CC5E77}" type="datetimeFigureOut">
              <a:rPr lang="en-US" smtClean="0"/>
              <a:pPr/>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6F483-9F98-448F-B026-FB5A188FAE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2ACB70-8E1B-42FC-A0FB-3CDE18CC5E77}" type="datetimeFigureOut">
              <a:rPr lang="en-US" smtClean="0"/>
              <a:pPr/>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6F483-9F98-448F-B026-FB5A188FAEF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62ACB70-8E1B-42FC-A0FB-3CDE18CC5E77}" type="datetimeFigureOut">
              <a:rPr lang="en-US" smtClean="0"/>
              <a:pPr/>
              <a:t>2/28/2013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DC6F483-9F98-448F-B026-FB5A188FAE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ciYk-UwqFK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iW8UsJvC4r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youtube.com/watch?v=daymk2TWu1o" TargetMode="Externa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7 Habits of </a:t>
            </a:r>
            <a:br>
              <a:rPr lang="en-US" dirty="0" smtClean="0"/>
            </a:br>
            <a:r>
              <a:rPr lang="en-US" dirty="0" smtClean="0"/>
              <a:t>Highly Effective Teens</a:t>
            </a:r>
            <a:endParaRPr lang="en-US" dirty="0"/>
          </a:p>
        </p:txBody>
      </p:sp>
      <p:sp>
        <p:nvSpPr>
          <p:cNvPr id="3" name="Subtitle 2"/>
          <p:cNvSpPr>
            <a:spLocks noGrp="1"/>
          </p:cNvSpPr>
          <p:nvPr>
            <p:ph type="subTitle" idx="1"/>
          </p:nvPr>
        </p:nvSpPr>
        <p:spPr/>
        <p:txBody>
          <a:bodyPr/>
          <a:lstStyle/>
          <a:p>
            <a:r>
              <a:rPr lang="en-US" dirty="0" smtClean="0"/>
              <a:t>Habit 1: Be Proactive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p:txBody>
          <a:bodyPr/>
          <a:lstStyle/>
          <a:p>
            <a:r>
              <a:rPr lang="en-US" dirty="0" smtClean="0"/>
              <a:t>Before school you were playing basketball with your friends. The other team cheated and ended up winning the game just as the bell rang to line up.</a:t>
            </a:r>
          </a:p>
          <a:p>
            <a:endParaRPr lang="en-US" dirty="0" smtClean="0"/>
          </a:p>
          <a:p>
            <a:r>
              <a:rPr lang="en-US" dirty="0" smtClean="0"/>
              <a:t>Make a list of reactive and proactive responses.</a:t>
            </a:r>
          </a:p>
          <a:p>
            <a:endParaRPr lang="en-US" dirty="0" smtClean="0"/>
          </a:p>
          <a:p>
            <a:r>
              <a:rPr lang="en-US" dirty="0" smtClean="0"/>
              <a:t>Share out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3" name="Content Placeholder 2"/>
          <p:cNvSpPr>
            <a:spLocks noGrp="1"/>
          </p:cNvSpPr>
          <p:nvPr>
            <p:ph idx="1"/>
          </p:nvPr>
        </p:nvSpPr>
        <p:spPr/>
        <p:txBody>
          <a:bodyPr>
            <a:normAutofit fontScale="92500"/>
          </a:bodyPr>
          <a:lstStyle/>
          <a:p>
            <a:r>
              <a:rPr lang="en-US" dirty="0" smtClean="0"/>
              <a:t>Mrs. </a:t>
            </a:r>
            <a:r>
              <a:rPr lang="en-US" dirty="0" err="1" smtClean="0"/>
              <a:t>Epley</a:t>
            </a:r>
            <a:r>
              <a:rPr lang="en-US" dirty="0" smtClean="0"/>
              <a:t> is having a pizza party for her students who have been using the skill of getting the teacher’s attention appropriately this week. When she read the list of the kids who earned it, your name was not on it. You know you used the skill all week.</a:t>
            </a:r>
          </a:p>
          <a:p>
            <a:endParaRPr lang="en-US" dirty="0" smtClean="0"/>
          </a:p>
          <a:p>
            <a:r>
              <a:rPr lang="en-US" dirty="0" smtClean="0"/>
              <a:t>Make a list of reactive and proactive responses.</a:t>
            </a:r>
          </a:p>
          <a:p>
            <a:endParaRPr lang="en-US" dirty="0" smtClean="0"/>
          </a:p>
          <a:p>
            <a:r>
              <a:rPr lang="en-US" dirty="0" smtClean="0"/>
              <a:t>Share out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Changing your language</a:t>
            </a:r>
            <a:endParaRPr lang="en-US" dirty="0"/>
          </a:p>
        </p:txBody>
      </p:sp>
      <p:sp>
        <p:nvSpPr>
          <p:cNvPr id="5" name="Text Placeholder 4"/>
          <p:cNvSpPr>
            <a:spLocks noGrp="1"/>
          </p:cNvSpPr>
          <p:nvPr>
            <p:ph type="body" idx="1"/>
          </p:nvPr>
        </p:nvSpPr>
        <p:spPr/>
        <p:txBody>
          <a:bodyPr/>
          <a:lstStyle/>
          <a:p>
            <a:r>
              <a:rPr lang="en-US" dirty="0" smtClean="0"/>
              <a:t>Reactive Language	</a:t>
            </a:r>
            <a:endParaRPr lang="en-US" dirty="0"/>
          </a:p>
        </p:txBody>
      </p:sp>
      <p:sp>
        <p:nvSpPr>
          <p:cNvPr id="7" name="Text Placeholder 6"/>
          <p:cNvSpPr>
            <a:spLocks noGrp="1"/>
          </p:cNvSpPr>
          <p:nvPr>
            <p:ph type="body" sz="half" idx="3"/>
          </p:nvPr>
        </p:nvSpPr>
        <p:spPr/>
        <p:txBody>
          <a:bodyPr/>
          <a:lstStyle/>
          <a:p>
            <a:r>
              <a:rPr lang="en-US" dirty="0" smtClean="0"/>
              <a:t>Proactive Language</a:t>
            </a:r>
            <a:endParaRPr lang="en-US" dirty="0"/>
          </a:p>
        </p:txBody>
      </p:sp>
      <p:sp>
        <p:nvSpPr>
          <p:cNvPr id="6" name="Content Placeholder 5"/>
          <p:cNvSpPr>
            <a:spLocks noGrp="1"/>
          </p:cNvSpPr>
          <p:nvPr>
            <p:ph sz="quarter" idx="2"/>
          </p:nvPr>
        </p:nvSpPr>
        <p:spPr/>
        <p:txBody>
          <a:bodyPr>
            <a:normAutofit/>
          </a:bodyPr>
          <a:lstStyle/>
          <a:p>
            <a:r>
              <a:rPr lang="en-US" dirty="0" smtClean="0"/>
              <a:t>I’ll try</a:t>
            </a:r>
          </a:p>
          <a:p>
            <a:r>
              <a:rPr lang="en-US" dirty="0" smtClean="0"/>
              <a:t>That’s the way I am</a:t>
            </a:r>
          </a:p>
          <a:p>
            <a:r>
              <a:rPr lang="en-US" dirty="0" smtClean="0"/>
              <a:t>There’s nothing I can do</a:t>
            </a:r>
          </a:p>
          <a:p>
            <a:r>
              <a:rPr lang="en-US" dirty="0" smtClean="0"/>
              <a:t>I have to</a:t>
            </a:r>
          </a:p>
          <a:p>
            <a:r>
              <a:rPr lang="en-US" dirty="0" smtClean="0"/>
              <a:t>I can’t </a:t>
            </a:r>
          </a:p>
          <a:p>
            <a:r>
              <a:rPr lang="en-US" dirty="0" smtClean="0"/>
              <a:t>You ruined my day</a:t>
            </a:r>
            <a:endParaRPr lang="en-US" dirty="0"/>
          </a:p>
        </p:txBody>
      </p:sp>
      <p:sp>
        <p:nvSpPr>
          <p:cNvPr id="8" name="Content Placeholder 7"/>
          <p:cNvSpPr>
            <a:spLocks noGrp="1"/>
          </p:cNvSpPr>
          <p:nvPr>
            <p:ph sz="quarter" idx="4"/>
          </p:nvPr>
        </p:nvSpPr>
        <p:spPr/>
        <p:txBody>
          <a:bodyPr>
            <a:normAutofit/>
          </a:bodyPr>
          <a:lstStyle/>
          <a:p>
            <a:r>
              <a:rPr lang="en-US" dirty="0" smtClean="0"/>
              <a:t>I’ll do it</a:t>
            </a:r>
          </a:p>
          <a:p>
            <a:r>
              <a:rPr lang="en-US" dirty="0" smtClean="0"/>
              <a:t>I can do better than that</a:t>
            </a:r>
          </a:p>
          <a:p>
            <a:r>
              <a:rPr lang="en-US" dirty="0" smtClean="0"/>
              <a:t>Let’s look at all our options</a:t>
            </a:r>
          </a:p>
          <a:p>
            <a:r>
              <a:rPr lang="en-US" dirty="0" smtClean="0"/>
              <a:t>I choose to</a:t>
            </a:r>
          </a:p>
          <a:p>
            <a:r>
              <a:rPr lang="en-US" dirty="0" smtClean="0"/>
              <a:t>There’s got to be a way</a:t>
            </a:r>
          </a:p>
          <a:p>
            <a:r>
              <a:rPr lang="en-US" dirty="0" smtClean="0"/>
              <a:t>I’m not going to let your bad mood rub off on me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It pays to be proactive because…</a:t>
            </a:r>
            <a:endParaRPr lang="en-US" dirty="0"/>
          </a:p>
        </p:txBody>
      </p:sp>
      <p:sp>
        <p:nvSpPr>
          <p:cNvPr id="8" name="Content Placeholder 7"/>
          <p:cNvSpPr>
            <a:spLocks noGrp="1"/>
          </p:cNvSpPr>
          <p:nvPr>
            <p:ph idx="1"/>
          </p:nvPr>
        </p:nvSpPr>
        <p:spPr/>
        <p:txBody>
          <a:bodyPr>
            <a:normAutofit fontScale="85000" lnSpcReduction="20000"/>
          </a:bodyPr>
          <a:lstStyle/>
          <a:p>
            <a:pPr>
              <a:buNone/>
            </a:pPr>
            <a:r>
              <a:rPr lang="en-US" dirty="0" smtClean="0"/>
              <a:t>Proactive people:</a:t>
            </a:r>
          </a:p>
          <a:p>
            <a:r>
              <a:rPr lang="en-US" dirty="0" smtClean="0"/>
              <a:t>Are not easily offended</a:t>
            </a:r>
          </a:p>
          <a:p>
            <a:endParaRPr lang="en-US" dirty="0" smtClean="0"/>
          </a:p>
          <a:p>
            <a:r>
              <a:rPr lang="en-US" dirty="0" smtClean="0"/>
              <a:t>Take responsibility for their choices</a:t>
            </a:r>
          </a:p>
          <a:p>
            <a:endParaRPr lang="en-US" dirty="0" smtClean="0"/>
          </a:p>
          <a:p>
            <a:r>
              <a:rPr lang="en-US" dirty="0" smtClean="0"/>
              <a:t>Think before they act</a:t>
            </a:r>
          </a:p>
          <a:p>
            <a:endParaRPr lang="en-US" dirty="0" smtClean="0"/>
          </a:p>
          <a:p>
            <a:r>
              <a:rPr lang="en-US" dirty="0" smtClean="0"/>
              <a:t>Bounce back when something bad happens</a:t>
            </a:r>
          </a:p>
          <a:p>
            <a:endParaRPr lang="en-US" dirty="0" smtClean="0"/>
          </a:p>
          <a:p>
            <a:r>
              <a:rPr lang="en-US" dirty="0" smtClean="0"/>
              <a:t>Always find a way to make it happen</a:t>
            </a:r>
          </a:p>
          <a:p>
            <a:endParaRPr lang="en-US" dirty="0" smtClean="0"/>
          </a:p>
          <a:p>
            <a:r>
              <a:rPr lang="en-US" dirty="0" smtClean="0"/>
              <a:t>Focus on things they can do something about and don’t worry about things they can’t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smtClean="0"/>
              <a:t>Which of these things can we control?</a:t>
            </a:r>
            <a:endParaRPr lang="en-US" dirty="0"/>
          </a:p>
        </p:txBody>
      </p:sp>
      <p:sp>
        <p:nvSpPr>
          <p:cNvPr id="10" name="Content Placeholder 9"/>
          <p:cNvSpPr>
            <a:spLocks noGrp="1"/>
          </p:cNvSpPr>
          <p:nvPr>
            <p:ph idx="1"/>
          </p:nvPr>
        </p:nvSpPr>
        <p:spPr/>
        <p:txBody>
          <a:bodyPr/>
          <a:lstStyle/>
          <a:p>
            <a:r>
              <a:rPr lang="en-US" dirty="0" smtClean="0"/>
              <a:t>The color of our skin?</a:t>
            </a:r>
          </a:p>
          <a:p>
            <a:r>
              <a:rPr lang="en-US" dirty="0" smtClean="0"/>
              <a:t>Weather?</a:t>
            </a:r>
          </a:p>
          <a:p>
            <a:r>
              <a:rPr lang="en-US" dirty="0" smtClean="0"/>
              <a:t>Parents?</a:t>
            </a:r>
          </a:p>
          <a:p>
            <a:r>
              <a:rPr lang="en-US" dirty="0" smtClean="0"/>
              <a:t>Rude Comments from classmates?</a:t>
            </a:r>
          </a:p>
          <a:p>
            <a:r>
              <a:rPr lang="en-US" dirty="0" smtClean="0"/>
              <a:t>Who will win the Super Bowl?</a:t>
            </a:r>
          </a:p>
          <a:p>
            <a:r>
              <a:rPr lang="en-US" dirty="0" smtClean="0"/>
              <a:t>How we respond to what happens to us?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quote mean?</a:t>
            </a:r>
            <a:endParaRPr lang="en-US" dirty="0"/>
          </a:p>
        </p:txBody>
      </p:sp>
      <p:sp>
        <p:nvSpPr>
          <p:cNvPr id="3" name="Content Placeholder 2"/>
          <p:cNvSpPr>
            <a:spLocks noGrp="1"/>
          </p:cNvSpPr>
          <p:nvPr>
            <p:ph idx="1"/>
          </p:nvPr>
        </p:nvSpPr>
        <p:spPr/>
        <p:txBody>
          <a:bodyPr/>
          <a:lstStyle/>
          <a:p>
            <a:r>
              <a:rPr lang="en-US" dirty="0" smtClean="0"/>
              <a:t>“It’s not what happens to you in life, it’s what you do about it.”</a:t>
            </a:r>
          </a:p>
          <a:p>
            <a:endParaRPr lang="en-US" dirty="0" smtClean="0"/>
          </a:p>
          <a:p>
            <a:r>
              <a:rPr lang="en-US" dirty="0" smtClean="0"/>
              <a:t>Think-Pair-Share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Turning Setbacks into Triumphs</a:t>
            </a:r>
            <a:endParaRPr lang="en-US" dirty="0"/>
          </a:p>
        </p:txBody>
      </p:sp>
      <p:sp>
        <p:nvSpPr>
          <p:cNvPr id="3" name="Content Placeholder 2"/>
          <p:cNvSpPr>
            <a:spLocks noGrp="1"/>
          </p:cNvSpPr>
          <p:nvPr>
            <p:ph idx="1"/>
          </p:nvPr>
        </p:nvSpPr>
        <p:spPr/>
        <p:txBody>
          <a:bodyPr/>
          <a:lstStyle/>
          <a:p>
            <a:r>
              <a:rPr lang="en-US" dirty="0" smtClean="0"/>
              <a:t>Life often deals us a bad hand and it’s up to us to control how we respond.</a:t>
            </a:r>
          </a:p>
          <a:p>
            <a:endParaRPr lang="en-US" dirty="0" smtClean="0"/>
          </a:p>
          <a:p>
            <a:r>
              <a:rPr lang="en-US" dirty="0" smtClean="0"/>
              <a:t>Every setback is an opportunity for us to turn it into a triumph.</a:t>
            </a:r>
          </a:p>
          <a:p>
            <a:endParaRPr lang="en-US" dirty="0" smtClean="0"/>
          </a:p>
          <a:p>
            <a:r>
              <a:rPr lang="en-US" dirty="0" smtClean="0"/>
              <a:t>Read Five Short Chapters on page 62</a:t>
            </a:r>
          </a:p>
          <a:p>
            <a:pPr marL="109728" indent="0">
              <a:buNone/>
            </a:pPr>
            <a:endParaRPr lang="en-US" dirty="0"/>
          </a:p>
          <a:p>
            <a:pPr marL="109728" indent="0">
              <a:buNone/>
            </a:pPr>
            <a:r>
              <a:rPr lang="en-US" dirty="0" smtClean="0">
                <a:hlinkClick r:id="rId3"/>
              </a:rPr>
              <a:t>No Arms No Legs No Worries Video</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528" y="1371600"/>
            <a:ext cx="3574472" cy="491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774955" y="1654314"/>
            <a:ext cx="2943434" cy="4708981"/>
          </a:xfrm>
          <a:prstGeom prst="rect">
            <a:avLst/>
          </a:prstGeom>
          <a:noFill/>
        </p:spPr>
        <p:txBody>
          <a:bodyPr wrap="none" rtlCol="0">
            <a:spAutoFit/>
          </a:bodyPr>
          <a:lstStyle/>
          <a:p>
            <a:pPr algn="ctr"/>
            <a:r>
              <a:rPr lang="en-US" sz="4000" dirty="0" smtClean="0"/>
              <a:t>W. Mitchell</a:t>
            </a:r>
          </a:p>
          <a:p>
            <a:pPr algn="ctr"/>
            <a:endParaRPr lang="en-US" sz="4000" dirty="0" smtClean="0"/>
          </a:p>
          <a:p>
            <a:pPr algn="ctr"/>
            <a:endParaRPr lang="en-US" sz="4000" dirty="0"/>
          </a:p>
          <a:p>
            <a:pPr algn="ctr"/>
            <a:endParaRPr lang="en-US" sz="4000" dirty="0" smtClean="0"/>
          </a:p>
          <a:p>
            <a:pPr algn="ctr"/>
            <a:endParaRPr lang="en-US" sz="4000" dirty="0"/>
          </a:p>
          <a:p>
            <a:pPr algn="ctr"/>
            <a:endParaRPr lang="en-US" sz="4000" dirty="0" smtClean="0"/>
          </a:p>
          <a:p>
            <a:pPr algn="ctr"/>
            <a:endParaRPr lang="en-US" sz="4000" dirty="0"/>
          </a:p>
          <a:p>
            <a:pPr algn="ctr"/>
            <a:r>
              <a:rPr lang="en-US" sz="2000" dirty="0" smtClean="0"/>
              <a:t>Pg. 57 in 7 Habits Book</a:t>
            </a:r>
            <a:endParaRPr lang="en-US" sz="2000" dirty="0"/>
          </a:p>
        </p:txBody>
      </p:sp>
    </p:spTree>
    <p:extLst>
      <p:ext uri="{BB962C8B-B14F-4D97-AF65-F5344CB8AC3E}">
        <p14:creationId xmlns:p14="http://schemas.microsoft.com/office/powerpoint/2010/main" val="2043278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your attitude?</a:t>
            </a:r>
            <a:endParaRPr lang="en-US" dirty="0"/>
          </a:p>
        </p:txBody>
      </p:sp>
      <p:sp>
        <p:nvSpPr>
          <p:cNvPr id="5" name="Text Placeholder 4"/>
          <p:cNvSpPr>
            <a:spLocks noGrp="1"/>
          </p:cNvSpPr>
          <p:nvPr>
            <p:ph type="body" idx="1"/>
          </p:nvPr>
        </p:nvSpPr>
        <p:spPr/>
        <p:txBody>
          <a:bodyPr/>
          <a:lstStyle/>
          <a:p>
            <a:pPr algn="ctr"/>
            <a:r>
              <a:rPr lang="en-US" dirty="0" smtClean="0"/>
              <a:t>Can do	</a:t>
            </a:r>
            <a:endParaRPr lang="en-US" dirty="0"/>
          </a:p>
        </p:txBody>
      </p:sp>
      <p:sp>
        <p:nvSpPr>
          <p:cNvPr id="7" name="Text Placeholder 6"/>
          <p:cNvSpPr>
            <a:spLocks noGrp="1"/>
          </p:cNvSpPr>
          <p:nvPr>
            <p:ph type="body" sz="half" idx="3"/>
          </p:nvPr>
        </p:nvSpPr>
        <p:spPr/>
        <p:txBody>
          <a:bodyPr/>
          <a:lstStyle/>
          <a:p>
            <a:pPr algn="ctr"/>
            <a:r>
              <a:rPr lang="en-US" dirty="0" smtClean="0"/>
              <a:t>No-can do</a:t>
            </a:r>
            <a:endParaRPr lang="en-US" dirty="0"/>
          </a:p>
        </p:txBody>
      </p:sp>
      <p:sp>
        <p:nvSpPr>
          <p:cNvPr id="6" name="Content Placeholder 5"/>
          <p:cNvSpPr>
            <a:spLocks noGrp="1"/>
          </p:cNvSpPr>
          <p:nvPr>
            <p:ph sz="quarter" idx="2"/>
          </p:nvPr>
        </p:nvSpPr>
        <p:spPr/>
        <p:txBody>
          <a:bodyPr/>
          <a:lstStyle/>
          <a:p>
            <a:r>
              <a:rPr lang="en-US" dirty="0" smtClean="0"/>
              <a:t>Make things happen</a:t>
            </a:r>
          </a:p>
          <a:p>
            <a:r>
              <a:rPr lang="en-US" dirty="0" smtClean="0"/>
              <a:t>Think about solutions and options</a:t>
            </a:r>
          </a:p>
          <a:p>
            <a:r>
              <a:rPr lang="en-US" dirty="0" smtClean="0"/>
              <a:t>Act</a:t>
            </a:r>
            <a:endParaRPr lang="en-US" dirty="0"/>
          </a:p>
        </p:txBody>
      </p:sp>
      <p:sp>
        <p:nvSpPr>
          <p:cNvPr id="8" name="Content Placeholder 7"/>
          <p:cNvSpPr>
            <a:spLocks noGrp="1"/>
          </p:cNvSpPr>
          <p:nvPr>
            <p:ph sz="quarter" idx="4"/>
          </p:nvPr>
        </p:nvSpPr>
        <p:spPr/>
        <p:txBody>
          <a:bodyPr/>
          <a:lstStyle/>
          <a:p>
            <a:r>
              <a:rPr lang="en-US" dirty="0" smtClean="0"/>
              <a:t>Wait for something to happen</a:t>
            </a:r>
          </a:p>
          <a:p>
            <a:r>
              <a:rPr lang="en-US" dirty="0" smtClean="0"/>
              <a:t>Think about the problems and barriers</a:t>
            </a:r>
          </a:p>
          <a:p>
            <a:r>
              <a:rPr lang="en-US" dirty="0" smtClean="0"/>
              <a:t>Are acted upon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Learn to push pause</a:t>
            </a:r>
            <a:endParaRPr lang="en-US" dirty="0"/>
          </a:p>
        </p:txBody>
      </p:sp>
      <p:sp>
        <p:nvSpPr>
          <p:cNvPr id="8" name="Content Placeholder 7"/>
          <p:cNvSpPr>
            <a:spLocks noGrp="1"/>
          </p:cNvSpPr>
          <p:nvPr>
            <p:ph idx="1"/>
          </p:nvPr>
        </p:nvSpPr>
        <p:spPr/>
        <p:txBody>
          <a:bodyPr/>
          <a:lstStyle/>
          <a:p>
            <a:r>
              <a:rPr lang="en-US" dirty="0" smtClean="0"/>
              <a:t>So when someone is rude to you, where do you get the power to resist being rude back?</a:t>
            </a:r>
          </a:p>
          <a:p>
            <a:r>
              <a:rPr lang="en-US" dirty="0" smtClean="0"/>
              <a:t>PUSH PAUSE</a:t>
            </a:r>
          </a:p>
          <a:p>
            <a:r>
              <a:rPr lang="en-US" dirty="0" smtClean="0"/>
              <a:t>Sometimes things happen so fast that we instantly react out of habit.</a:t>
            </a:r>
          </a:p>
          <a:p>
            <a:r>
              <a:rPr lang="en-US" dirty="0" smtClean="0"/>
              <a:t>Learn to pause and gain control</a:t>
            </a:r>
          </a:p>
          <a:p>
            <a:r>
              <a:rPr lang="en-US" dirty="0" smtClean="0"/>
              <a:t>Think about how you will respond</a:t>
            </a:r>
          </a:p>
          <a:p>
            <a:r>
              <a:rPr lang="en-US" dirty="0" smtClean="0"/>
              <a:t>You will make better decisions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ASCA </a:t>
            </a:r>
            <a:r>
              <a:rPr lang="en-US" dirty="0" smtClean="0"/>
              <a:t>Standards</a:t>
            </a:r>
            <a:endParaRPr lang="en-US" dirty="0"/>
          </a:p>
        </p:txBody>
      </p:sp>
      <p:sp>
        <p:nvSpPr>
          <p:cNvPr id="3" name="Content Placeholder 2"/>
          <p:cNvSpPr>
            <a:spLocks noGrp="1"/>
          </p:cNvSpPr>
          <p:nvPr>
            <p:ph idx="1"/>
          </p:nvPr>
        </p:nvSpPr>
        <p:spPr/>
        <p:txBody>
          <a:bodyPr/>
          <a:lstStyle/>
          <a:p>
            <a:r>
              <a:rPr lang="en-US" dirty="0" smtClean="0"/>
              <a:t>PS:A1.8 Understand the need for self-control and how to practice it. </a:t>
            </a:r>
          </a:p>
          <a:p>
            <a:endParaRPr lang="en-US" dirty="0"/>
          </a:p>
          <a:p>
            <a:r>
              <a:rPr lang="en-US" dirty="0" smtClean="0"/>
              <a:t>PS:A2.2 Respect alternative points of view</a:t>
            </a:r>
          </a:p>
          <a:p>
            <a:endParaRPr lang="en-US" dirty="0"/>
          </a:p>
          <a:p>
            <a:r>
              <a:rPr lang="en-US" dirty="0" smtClean="0"/>
              <a:t>PS: B1.3 Identify alternative solutions </a:t>
            </a:r>
            <a:r>
              <a:rPr lang="en-US" smtClean="0"/>
              <a:t>to problems.</a:t>
            </a:r>
            <a:endParaRPr lang="en-US"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Tools That Will Help You</a:t>
            </a:r>
            <a:endParaRPr lang="en-US" dirty="0"/>
          </a:p>
        </p:txBody>
      </p:sp>
      <p:sp>
        <p:nvSpPr>
          <p:cNvPr id="3" name="Content Placeholder 2"/>
          <p:cNvSpPr>
            <a:spLocks noGrp="1"/>
          </p:cNvSpPr>
          <p:nvPr>
            <p:ph idx="1"/>
          </p:nvPr>
        </p:nvSpPr>
        <p:spPr/>
        <p:txBody>
          <a:bodyPr>
            <a:normAutofit lnSpcReduction="10000"/>
          </a:bodyPr>
          <a:lstStyle/>
          <a:p>
            <a:r>
              <a:rPr lang="en-US" dirty="0" smtClean="0"/>
              <a:t>Self-Awareness: I can stand apart form myself and observe my thoughts and actions.</a:t>
            </a:r>
          </a:p>
          <a:p>
            <a:endParaRPr lang="en-US" dirty="0" smtClean="0"/>
          </a:p>
          <a:p>
            <a:r>
              <a:rPr lang="en-US" dirty="0" smtClean="0"/>
              <a:t>Conscience: I can listen to my inner voice to know right from wrong.</a:t>
            </a:r>
          </a:p>
          <a:p>
            <a:endParaRPr lang="en-US" dirty="0" smtClean="0"/>
          </a:p>
          <a:p>
            <a:r>
              <a:rPr lang="en-US" dirty="0" smtClean="0"/>
              <a:t>Imagination: I can envision new possibilities.</a:t>
            </a:r>
          </a:p>
          <a:p>
            <a:endParaRPr lang="en-US" dirty="0" smtClean="0"/>
          </a:p>
          <a:p>
            <a:r>
              <a:rPr lang="en-US" dirty="0" smtClean="0"/>
              <a:t>Willpower: I have the power to choose.</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Time</a:t>
            </a:r>
            <a:endParaRPr lang="en-US" dirty="0"/>
          </a:p>
        </p:txBody>
      </p:sp>
      <p:sp>
        <p:nvSpPr>
          <p:cNvPr id="3" name="Content Placeholder 2"/>
          <p:cNvSpPr>
            <a:spLocks noGrp="1"/>
          </p:cNvSpPr>
          <p:nvPr>
            <p:ph idx="1"/>
          </p:nvPr>
        </p:nvSpPr>
        <p:spPr/>
        <p:txBody>
          <a:bodyPr>
            <a:normAutofit fontScale="92500"/>
          </a:bodyPr>
          <a:lstStyle/>
          <a:p>
            <a:r>
              <a:rPr lang="en-US" dirty="0" smtClean="0"/>
              <a:t>Think back to the past week. Have you been reacting in a proactive or reactive way?</a:t>
            </a:r>
          </a:p>
          <a:p>
            <a:endParaRPr lang="en-US" dirty="0" smtClean="0"/>
          </a:p>
          <a:p>
            <a:r>
              <a:rPr lang="en-US" dirty="0" smtClean="0"/>
              <a:t>If you have been reactive, what are some steps you can take to be proactive?</a:t>
            </a:r>
          </a:p>
          <a:p>
            <a:endParaRPr lang="en-US" dirty="0"/>
          </a:p>
          <a:p>
            <a:r>
              <a:rPr lang="en-US" dirty="0" smtClean="0"/>
              <a:t>What can you do to prevent others from allowing you to explode?</a:t>
            </a:r>
          </a:p>
          <a:p>
            <a:endParaRPr lang="en-US" dirty="0" smtClean="0"/>
          </a:p>
          <a:p>
            <a:r>
              <a:rPr lang="en-US" dirty="0" smtClean="0">
                <a:hlinkClick r:id="rId3"/>
              </a:rPr>
              <a:t>Reflection Song Link</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r>
              <a:rPr lang="en-US" baseline="30000" dirty="0" smtClean="0"/>
              <a:t>th</a:t>
            </a:r>
            <a:r>
              <a:rPr lang="en-US" dirty="0" smtClean="0"/>
              <a:t> Grade Standards</a:t>
            </a:r>
            <a:endParaRPr lang="en-US" dirty="0"/>
          </a:p>
        </p:txBody>
      </p:sp>
      <p:sp>
        <p:nvSpPr>
          <p:cNvPr id="3" name="Content Placeholder 2"/>
          <p:cNvSpPr>
            <a:spLocks noGrp="1"/>
          </p:cNvSpPr>
          <p:nvPr>
            <p:ph idx="1"/>
          </p:nvPr>
        </p:nvSpPr>
        <p:spPr/>
        <p:txBody>
          <a:bodyPr>
            <a:normAutofit/>
          </a:bodyPr>
          <a:lstStyle/>
          <a:p>
            <a:pPr>
              <a:buNone/>
            </a:pPr>
            <a:r>
              <a:rPr lang="en-US" sz="2400" i="1" dirty="0" smtClean="0"/>
              <a:t>S1C1PO 1.  Generate ideas through a variety of activities (e.g., prior knowledge, discussion with others, printed material or other sources).</a:t>
            </a:r>
          </a:p>
          <a:p>
            <a:pPr>
              <a:buNone/>
            </a:pPr>
            <a:endParaRPr lang="en-US" sz="2400" i="1" dirty="0" smtClean="0"/>
          </a:p>
          <a:p>
            <a:pPr>
              <a:buNone/>
            </a:pPr>
            <a:r>
              <a:rPr lang="en-US" sz="2400" dirty="0" smtClean="0"/>
              <a:t>Concept 6: Conventions addresses the mechanics of writing, including capitalization, punctuation, spelling, grammar and usage, and paragraph breaks.</a:t>
            </a:r>
          </a:p>
          <a:p>
            <a:pPr>
              <a:buNone/>
            </a:pPr>
            <a:endParaRPr lang="en-US" i="1" dirty="0" smtClean="0"/>
          </a:p>
          <a:p>
            <a:pPr>
              <a:buNone/>
            </a:pPr>
            <a:endParaRPr lang="en-US" i="1"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are 2 types of people in the world. Which one are you?</a:t>
            </a:r>
            <a:endParaRPr lang="en-US" dirty="0"/>
          </a:p>
        </p:txBody>
      </p:sp>
      <p:sp>
        <p:nvSpPr>
          <p:cNvPr id="6" name="Text Placeholder 5"/>
          <p:cNvSpPr>
            <a:spLocks noGrp="1"/>
          </p:cNvSpPr>
          <p:nvPr>
            <p:ph type="body" idx="1"/>
          </p:nvPr>
        </p:nvSpPr>
        <p:spPr/>
        <p:txBody>
          <a:bodyPr>
            <a:normAutofit/>
          </a:bodyPr>
          <a:lstStyle/>
          <a:p>
            <a:pPr algn="ctr"/>
            <a:r>
              <a:rPr lang="en-US" dirty="0" smtClean="0"/>
              <a:t>Reactive (the blame game)	</a:t>
            </a:r>
            <a:endParaRPr lang="en-US" dirty="0"/>
          </a:p>
        </p:txBody>
      </p:sp>
      <p:sp>
        <p:nvSpPr>
          <p:cNvPr id="8" name="Text Placeholder 7"/>
          <p:cNvSpPr>
            <a:spLocks noGrp="1"/>
          </p:cNvSpPr>
          <p:nvPr>
            <p:ph type="body" sz="half" idx="3"/>
          </p:nvPr>
        </p:nvSpPr>
        <p:spPr/>
        <p:txBody>
          <a:bodyPr>
            <a:normAutofit/>
          </a:bodyPr>
          <a:lstStyle/>
          <a:p>
            <a:pPr algn="ctr"/>
            <a:r>
              <a:rPr lang="en-US" dirty="0" smtClean="0"/>
              <a:t>Proactive (I am in control)</a:t>
            </a:r>
            <a:endParaRPr lang="en-US" dirty="0"/>
          </a:p>
        </p:txBody>
      </p:sp>
      <p:sp>
        <p:nvSpPr>
          <p:cNvPr id="7" name="Content Placeholder 6"/>
          <p:cNvSpPr>
            <a:spLocks noGrp="1"/>
          </p:cNvSpPr>
          <p:nvPr>
            <p:ph sz="quarter" idx="2"/>
          </p:nvPr>
        </p:nvSpPr>
        <p:spPr/>
        <p:txBody>
          <a:bodyPr>
            <a:normAutofit/>
          </a:bodyPr>
          <a:lstStyle/>
          <a:p>
            <a:r>
              <a:rPr lang="en-US" dirty="0" smtClean="0"/>
              <a:t>If someone calls you a name, you call them one back.</a:t>
            </a:r>
          </a:p>
          <a:p>
            <a:r>
              <a:rPr lang="en-US" dirty="0" smtClean="0"/>
              <a:t>If someone hits you, you hit them back.</a:t>
            </a:r>
          </a:p>
          <a:p>
            <a:r>
              <a:rPr lang="en-US" dirty="0" smtClean="0"/>
              <a:t>If you get a bad grade, you blame your teacher.</a:t>
            </a:r>
          </a:p>
          <a:p>
            <a:r>
              <a:rPr lang="en-US" dirty="0" smtClean="0"/>
              <a:t>If you lose a game, you blame the other team.</a:t>
            </a:r>
            <a:endParaRPr lang="en-US" dirty="0"/>
          </a:p>
        </p:txBody>
      </p:sp>
      <p:sp>
        <p:nvSpPr>
          <p:cNvPr id="9" name="Content Placeholder 8"/>
          <p:cNvSpPr>
            <a:spLocks noGrp="1"/>
          </p:cNvSpPr>
          <p:nvPr>
            <p:ph sz="quarter" idx="4"/>
          </p:nvPr>
        </p:nvSpPr>
        <p:spPr/>
        <p:txBody>
          <a:bodyPr>
            <a:normAutofit/>
          </a:bodyPr>
          <a:lstStyle/>
          <a:p>
            <a:r>
              <a:rPr lang="en-US" dirty="0" smtClean="0"/>
              <a:t>You think before you act.</a:t>
            </a:r>
          </a:p>
          <a:p>
            <a:r>
              <a:rPr lang="en-US" dirty="0" smtClean="0"/>
              <a:t>You recognize you CAN’T control everything that happens to you, but you can control what you do about it.</a:t>
            </a:r>
          </a:p>
          <a:p>
            <a:r>
              <a:rPr lang="en-US" dirty="0" smtClean="0"/>
              <a:t>You don’t let others push your buttons or allow you to become angry or upset.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Which one describes you?</a:t>
            </a:r>
            <a:endParaRPr lang="en-US" dirty="0"/>
          </a:p>
        </p:txBody>
      </p:sp>
      <p:sp>
        <p:nvSpPr>
          <p:cNvPr id="6" name="Text Placeholder 5"/>
          <p:cNvSpPr>
            <a:spLocks noGrp="1"/>
          </p:cNvSpPr>
          <p:nvPr>
            <p:ph type="body" idx="1"/>
          </p:nvPr>
        </p:nvSpPr>
        <p:spPr/>
        <p:txBody>
          <a:bodyPr>
            <a:normAutofit/>
          </a:bodyPr>
          <a:lstStyle/>
          <a:p>
            <a:pPr algn="ctr"/>
            <a:r>
              <a:rPr lang="en-US" dirty="0" smtClean="0"/>
              <a:t>Reactive (the blame game) </a:t>
            </a:r>
            <a:endParaRPr lang="en-US" dirty="0"/>
          </a:p>
        </p:txBody>
      </p:sp>
      <p:sp>
        <p:nvSpPr>
          <p:cNvPr id="8" name="Text Placeholder 7"/>
          <p:cNvSpPr>
            <a:spLocks noGrp="1"/>
          </p:cNvSpPr>
          <p:nvPr>
            <p:ph type="body" sz="half" idx="3"/>
          </p:nvPr>
        </p:nvSpPr>
        <p:spPr/>
        <p:txBody>
          <a:bodyPr>
            <a:normAutofit/>
          </a:bodyPr>
          <a:lstStyle/>
          <a:p>
            <a:pPr algn="ctr"/>
            <a:r>
              <a:rPr lang="en-US" dirty="0" smtClean="0"/>
              <a:t>Proactive (I am in control)</a:t>
            </a:r>
            <a:endParaRPr lang="en-US" dirty="0"/>
          </a:p>
        </p:txBody>
      </p:sp>
      <p:sp>
        <p:nvSpPr>
          <p:cNvPr id="7" name="Content Placeholder 6"/>
          <p:cNvSpPr>
            <a:spLocks noGrp="1"/>
          </p:cNvSpPr>
          <p:nvPr>
            <p:ph sz="quarter" idx="2"/>
          </p:nvPr>
        </p:nvSpPr>
        <p:spPr/>
        <p:txBody>
          <a:bodyPr>
            <a:normAutofit/>
          </a:bodyPr>
          <a:lstStyle/>
          <a:p>
            <a:pPr>
              <a:buNone/>
            </a:pPr>
            <a:r>
              <a:rPr lang="en-US" dirty="0" smtClean="0"/>
              <a:t>Reactive people make choices based on impulse. They are like a can of soda. If life shakes them up a bit, the pressure builds and they suddenly explode!</a:t>
            </a:r>
            <a:endParaRPr lang="en-US" dirty="0"/>
          </a:p>
        </p:txBody>
      </p:sp>
      <p:sp>
        <p:nvSpPr>
          <p:cNvPr id="9" name="Content Placeholder 8"/>
          <p:cNvSpPr>
            <a:spLocks noGrp="1"/>
          </p:cNvSpPr>
          <p:nvPr>
            <p:ph sz="quarter" idx="4"/>
          </p:nvPr>
        </p:nvSpPr>
        <p:spPr/>
        <p:txBody>
          <a:bodyPr>
            <a:normAutofit/>
          </a:bodyPr>
          <a:lstStyle/>
          <a:p>
            <a:pPr>
              <a:buNone/>
            </a:pPr>
            <a:r>
              <a:rPr lang="en-US" dirty="0" smtClean="0"/>
              <a:t>Proactive people are like a bottle of water. You can shake them up all you want, take off the lid, and nothing will happen. No fizzing, no bubbling, no pressure. They are calm, cool, and in control. </a:t>
            </a:r>
            <a:r>
              <a:rPr lang="en-US" dirty="0" smtClean="0">
                <a:hlinkClick r:id="rId2"/>
              </a:rPr>
              <a:t>(Soda/Water Video)</a:t>
            </a:r>
            <a:endParaRPr lang="en-US" dirty="0"/>
          </a:p>
        </p:txBody>
      </p:sp>
      <p:pic>
        <p:nvPicPr>
          <p:cNvPr id="1029" name="Picture 5" descr="C:\Users\Drew\AppData\Local\Microsoft\Windows\Temporary Internet Files\Content.IE5\0IKIOKEN\MP900422472[1].jpg"/>
          <p:cNvPicPr>
            <a:picLocks noChangeAspect="1" noChangeArrowheads="1"/>
          </p:cNvPicPr>
          <p:nvPr/>
        </p:nvPicPr>
        <p:blipFill>
          <a:blip r:embed="rId3" cstate="print"/>
          <a:srcRect/>
          <a:stretch>
            <a:fillRect/>
          </a:stretch>
        </p:blipFill>
        <p:spPr bwMode="auto">
          <a:xfrm>
            <a:off x="1981200" y="4572000"/>
            <a:ext cx="1116509" cy="1676400"/>
          </a:xfrm>
          <a:prstGeom prst="rect">
            <a:avLst/>
          </a:prstGeom>
          <a:noFill/>
        </p:spPr>
      </p:pic>
      <p:pic>
        <p:nvPicPr>
          <p:cNvPr id="1032" name="Picture 8" descr="C:\Users\Drew\AppData\Local\Microsoft\Windows\Temporary Internet Files\Content.IE5\DES5TT8M\MP900402886[1].jpg"/>
          <p:cNvPicPr>
            <a:picLocks noChangeAspect="1" noChangeArrowheads="1"/>
          </p:cNvPicPr>
          <p:nvPr/>
        </p:nvPicPr>
        <p:blipFill>
          <a:blip r:embed="rId4" cstate="print"/>
          <a:srcRect/>
          <a:stretch>
            <a:fillRect/>
          </a:stretch>
        </p:blipFill>
        <p:spPr bwMode="auto">
          <a:xfrm>
            <a:off x="6934200" y="5257800"/>
            <a:ext cx="1749287" cy="1219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Let’s practice</a:t>
            </a:r>
            <a:endParaRPr lang="en-US" dirty="0"/>
          </a:p>
        </p:txBody>
      </p:sp>
      <p:sp>
        <p:nvSpPr>
          <p:cNvPr id="6" name="Content Placeholder 5"/>
          <p:cNvSpPr>
            <a:spLocks noGrp="1"/>
          </p:cNvSpPr>
          <p:nvPr>
            <p:ph idx="1"/>
          </p:nvPr>
        </p:nvSpPr>
        <p:spPr/>
        <p:txBody>
          <a:bodyPr/>
          <a:lstStyle/>
          <a:p>
            <a:r>
              <a:rPr lang="en-US" dirty="0" smtClean="0"/>
              <a:t>We will read each situation and then make a list of reactive and proactive responses.</a:t>
            </a:r>
          </a:p>
          <a:p>
            <a:endParaRPr lang="en-US" dirty="0" smtClean="0"/>
          </a:p>
          <a:p>
            <a:r>
              <a:rPr lang="en-US" dirty="0" smtClean="0"/>
              <a:t>We will make a tree map and classify the responses.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p:txBody>
          <a:bodyPr/>
          <a:lstStyle/>
          <a:p>
            <a:r>
              <a:rPr lang="en-US" dirty="0" smtClean="0"/>
              <a:t>You overheard your friend talking about you to a group of 7</a:t>
            </a:r>
            <a:r>
              <a:rPr lang="en-US" baseline="30000" dirty="0" smtClean="0"/>
              <a:t>th</a:t>
            </a:r>
            <a:r>
              <a:rPr lang="en-US" dirty="0" smtClean="0"/>
              <a:t> graders. She does not know that you overheard the conversation. Just 5 minutes ago the same friend was being extra nice to you. You feel hurt and betrayed.</a:t>
            </a:r>
          </a:p>
          <a:p>
            <a:endParaRPr lang="en-US" dirty="0" smtClean="0"/>
          </a:p>
          <a:p>
            <a:r>
              <a:rPr lang="en-US" dirty="0" smtClean="0"/>
              <a:t>Let’s classify some reactive and proactive responses together.</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Scenario 1</a:t>
            </a:r>
            <a:endParaRPr lang="en-US" dirty="0"/>
          </a:p>
        </p:txBody>
      </p:sp>
      <p:sp>
        <p:nvSpPr>
          <p:cNvPr id="6" name="Text Placeholder 5"/>
          <p:cNvSpPr>
            <a:spLocks noGrp="1"/>
          </p:cNvSpPr>
          <p:nvPr>
            <p:ph type="body" idx="1"/>
          </p:nvPr>
        </p:nvSpPr>
        <p:spPr/>
        <p:txBody>
          <a:bodyPr/>
          <a:lstStyle/>
          <a:p>
            <a:pPr algn="ctr"/>
            <a:r>
              <a:rPr lang="en-US" dirty="0" smtClean="0"/>
              <a:t>Reactive	</a:t>
            </a:r>
            <a:endParaRPr lang="en-US" dirty="0"/>
          </a:p>
        </p:txBody>
      </p:sp>
      <p:sp>
        <p:nvSpPr>
          <p:cNvPr id="8" name="Text Placeholder 7"/>
          <p:cNvSpPr>
            <a:spLocks noGrp="1"/>
          </p:cNvSpPr>
          <p:nvPr>
            <p:ph type="body" sz="half" idx="3"/>
          </p:nvPr>
        </p:nvSpPr>
        <p:spPr/>
        <p:txBody>
          <a:bodyPr/>
          <a:lstStyle/>
          <a:p>
            <a:pPr algn="ctr"/>
            <a:r>
              <a:rPr lang="en-US" dirty="0" smtClean="0"/>
              <a:t>Proactive</a:t>
            </a:r>
            <a:endParaRPr lang="en-US" dirty="0"/>
          </a:p>
        </p:txBody>
      </p:sp>
      <p:sp>
        <p:nvSpPr>
          <p:cNvPr id="7" name="Content Placeholder 6"/>
          <p:cNvSpPr>
            <a:spLocks noGrp="1"/>
          </p:cNvSpPr>
          <p:nvPr>
            <p:ph sz="quarter" idx="2"/>
          </p:nvPr>
        </p:nvSpPr>
        <p:spPr/>
        <p:txBody>
          <a:bodyPr>
            <a:normAutofit/>
          </a:bodyPr>
          <a:lstStyle/>
          <a:p>
            <a:r>
              <a:rPr lang="en-US" dirty="0" smtClean="0"/>
              <a:t>Tell her off</a:t>
            </a:r>
          </a:p>
          <a:p>
            <a:r>
              <a:rPr lang="en-US" dirty="0" smtClean="0"/>
              <a:t>Fall into a deep depression because you feel so bad about what she said.</a:t>
            </a:r>
          </a:p>
          <a:p>
            <a:r>
              <a:rPr lang="en-US" dirty="0" smtClean="0"/>
              <a:t>Give her the silent treatment for being two faced.</a:t>
            </a:r>
          </a:p>
          <a:p>
            <a:r>
              <a:rPr lang="en-US" dirty="0" smtClean="0"/>
              <a:t>Spread rumors about her as payback!</a:t>
            </a:r>
            <a:endParaRPr lang="en-US" dirty="0"/>
          </a:p>
        </p:txBody>
      </p:sp>
      <p:sp>
        <p:nvSpPr>
          <p:cNvPr id="9" name="Content Placeholder 8"/>
          <p:cNvSpPr>
            <a:spLocks noGrp="1"/>
          </p:cNvSpPr>
          <p:nvPr>
            <p:ph sz="quarter" idx="4"/>
          </p:nvPr>
        </p:nvSpPr>
        <p:spPr/>
        <p:txBody>
          <a:bodyPr>
            <a:normAutofit/>
          </a:bodyPr>
          <a:lstStyle/>
          <a:p>
            <a:r>
              <a:rPr lang="en-US" dirty="0" smtClean="0"/>
              <a:t>Forgive her</a:t>
            </a:r>
          </a:p>
          <a:p>
            <a:r>
              <a:rPr lang="en-US" dirty="0" smtClean="0"/>
              <a:t>Confront her and CALMLY explain how you feel.</a:t>
            </a:r>
          </a:p>
          <a:p>
            <a:r>
              <a:rPr lang="en-US" dirty="0" smtClean="0"/>
              <a:t>Ignore it and give her a second chance.</a:t>
            </a:r>
          </a:p>
          <a:p>
            <a:r>
              <a:rPr lang="en-US" dirty="0" smtClean="0"/>
              <a:t>Realize that sometimes you talk behind her back and you really don’t mean any harm.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Scenario 2</a:t>
            </a:r>
            <a:endParaRPr lang="en-US" dirty="0"/>
          </a:p>
        </p:txBody>
      </p:sp>
      <p:sp>
        <p:nvSpPr>
          <p:cNvPr id="8" name="Content Placeholder 7"/>
          <p:cNvSpPr>
            <a:spLocks noGrp="1"/>
          </p:cNvSpPr>
          <p:nvPr>
            <p:ph idx="1"/>
          </p:nvPr>
        </p:nvSpPr>
        <p:spPr/>
        <p:txBody>
          <a:bodyPr/>
          <a:lstStyle/>
          <a:p>
            <a:r>
              <a:rPr lang="en-US" dirty="0" smtClean="0"/>
              <a:t>You just found out that your little sister got new shoes and your mom promised you new shoes over a month ago. </a:t>
            </a:r>
          </a:p>
          <a:p>
            <a:endParaRPr lang="en-US" dirty="0"/>
          </a:p>
          <a:p>
            <a:r>
              <a:rPr lang="en-US" dirty="0" smtClean="0"/>
              <a:t>Make a list of reactive and proactive responses.</a:t>
            </a:r>
          </a:p>
          <a:p>
            <a:endParaRPr lang="en-US" dirty="0" smtClean="0"/>
          </a:p>
          <a:p>
            <a:r>
              <a:rPr lang="en-US" dirty="0" smtClean="0"/>
              <a:t>Share out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634</TotalTime>
  <Words>1078</Words>
  <Application>Microsoft Office PowerPoint</Application>
  <PresentationFormat>On-screen Show (4:3)</PresentationFormat>
  <Paragraphs>160</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Urban</vt:lpstr>
      <vt:lpstr>The 7 Habits of  Highly Effective Teens</vt:lpstr>
      <vt:lpstr>ASCA Standards</vt:lpstr>
      <vt:lpstr>6th Grade Standards</vt:lpstr>
      <vt:lpstr>There are 2 types of people in the world. Which one are you?</vt:lpstr>
      <vt:lpstr>Which one describes you?</vt:lpstr>
      <vt:lpstr>Let’s practice</vt:lpstr>
      <vt:lpstr>Scenario 1</vt:lpstr>
      <vt:lpstr>Scenario 1</vt:lpstr>
      <vt:lpstr>Scenario 2</vt:lpstr>
      <vt:lpstr>Scenario 3</vt:lpstr>
      <vt:lpstr>Scenario 4</vt:lpstr>
      <vt:lpstr>Changing your language</vt:lpstr>
      <vt:lpstr>It pays to be proactive because…</vt:lpstr>
      <vt:lpstr>Which of these things can we control?</vt:lpstr>
      <vt:lpstr>What does this quote mean?</vt:lpstr>
      <vt:lpstr>Turning Setbacks into Triumphs</vt:lpstr>
      <vt:lpstr>PowerPoint Presentation</vt:lpstr>
      <vt:lpstr>What is your attitude?</vt:lpstr>
      <vt:lpstr>Learn to push pause</vt:lpstr>
      <vt:lpstr>4 Tools That Will Help You</vt:lpstr>
      <vt:lpstr>Reflection Time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7 Habits of  Highly Effective Teens</dc:title>
  <dc:creator>Drew</dc:creator>
  <cp:lastModifiedBy>Mindy Willard</cp:lastModifiedBy>
  <cp:revision>29</cp:revision>
  <dcterms:created xsi:type="dcterms:W3CDTF">2011-10-06T03:11:36Z</dcterms:created>
  <dcterms:modified xsi:type="dcterms:W3CDTF">2013-02-28T22:36:42Z</dcterms:modified>
</cp:coreProperties>
</file>