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4" r:id="rId10"/>
    <p:sldId id="265" r:id="rId11"/>
    <p:sldId id="266" r:id="rId12"/>
    <p:sldId id="268" r:id="rId13"/>
    <p:sldId id="273" r:id="rId14"/>
    <p:sldId id="270" r:id="rId15"/>
  </p:sldIdLst>
  <p:sldSz cx="9144000" cy="6858000" type="screen4x3"/>
  <p:notesSz cx="68580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37" autoAdjust="0"/>
  </p:normalViewPr>
  <p:slideViewPr>
    <p:cSldViewPr>
      <p:cViewPr>
        <p:scale>
          <a:sx n="70" d="100"/>
          <a:sy n="70" d="100"/>
        </p:scale>
        <p:origin x="-792" y="-1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41833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8773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86174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http://www.youtube.com/watch?v=k9Hlxu8W8ss</a:t>
            </a:r>
          </a:p>
          <a:p>
            <a:endParaRPr lang="en-US" dirty="0" smtClean="0"/>
          </a:p>
          <a:p>
            <a:r>
              <a:rPr lang="en-US" dirty="0" smtClean="0"/>
              <a:t>Click</a:t>
            </a:r>
            <a:r>
              <a:rPr lang="en-US" baseline="0" dirty="0" smtClean="0"/>
              <a:t> on the book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103102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Sticky notes on table-classify</a:t>
            </a:r>
            <a:r>
              <a:rPr lang="en-US" baseline="0" dirty="0" smtClean="0"/>
              <a:t> behaviors as bullying/harassment or conflict</a:t>
            </a:r>
          </a:p>
          <a:p>
            <a:r>
              <a:rPr lang="en-US" baseline="0" dirty="0" smtClean="0"/>
              <a:t>Write student v student interactions</a:t>
            </a:r>
          </a:p>
          <a:p>
            <a:r>
              <a:rPr lang="en-US" baseline="0" dirty="0" smtClean="0"/>
              <a:t>Double Bubble</a:t>
            </a:r>
          </a:p>
          <a:p>
            <a:r>
              <a:rPr lang="en-US" baseline="0" dirty="0" smtClean="0"/>
              <a:t>Venn Diagram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255451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Kids write bullying behaviors</a:t>
            </a:r>
            <a:r>
              <a:rPr lang="en-US" baseline="0" dirty="0" smtClean="0"/>
              <a:t> on </a:t>
            </a:r>
            <a:r>
              <a:rPr lang="en-US" baseline="0" dirty="0" err="1" smtClean="0"/>
              <a:t>stickies</a:t>
            </a:r>
            <a:r>
              <a:rPr lang="en-US" baseline="0" dirty="0" smtClean="0"/>
              <a:t> and place around room on posters. </a:t>
            </a:r>
            <a:endParaRPr lang="en-US" dirty="0" smtClean="0"/>
          </a:p>
          <a:p>
            <a:r>
              <a:rPr lang="en-US" dirty="0" smtClean="0"/>
              <a:t>Physical:</a:t>
            </a:r>
          </a:p>
          <a:p>
            <a:r>
              <a:rPr lang="en-US" dirty="0" smtClean="0"/>
              <a:t>Hitting, kicking,</a:t>
            </a:r>
            <a:r>
              <a:rPr lang="en-US" baseline="0" dirty="0" smtClean="0"/>
              <a:t> spitting, pushing, shoving, choking, tripping, punching, short-cutting</a:t>
            </a:r>
          </a:p>
          <a:p>
            <a:r>
              <a:rPr lang="en-US" baseline="0" dirty="0" smtClean="0"/>
              <a:t>Verbal:</a:t>
            </a:r>
          </a:p>
          <a:p>
            <a:r>
              <a:rPr lang="en-US" baseline="0" dirty="0" smtClean="0"/>
              <a:t>Name calling, cursing, hate speech, threatening, nicknames, yelling, “shut up,” targeting verbal bullying, rumors, gossip, </a:t>
            </a:r>
          </a:p>
          <a:p>
            <a:r>
              <a:rPr lang="en-US" baseline="0" dirty="0" smtClean="0"/>
              <a:t>Social and Emotional:</a:t>
            </a:r>
          </a:p>
          <a:p>
            <a:r>
              <a:rPr lang="en-US" baseline="0" dirty="0" smtClean="0"/>
              <a:t>Isolation, imitation, manipulation, gossip, excluding, posturing, spreading rumors, intimidation, socially humiliating, </a:t>
            </a:r>
          </a:p>
          <a:p>
            <a:r>
              <a:rPr lang="en-US" baseline="0" dirty="0" smtClean="0"/>
              <a:t>Sexual:</a:t>
            </a:r>
          </a:p>
          <a:p>
            <a:r>
              <a:rPr lang="en-US" baseline="0" dirty="0" smtClean="0"/>
              <a:t>Inappropriate touching, suggestive name calling, de-</a:t>
            </a:r>
            <a:r>
              <a:rPr lang="en-US" baseline="0" dirty="0" err="1" smtClean="0"/>
              <a:t>pantsing</a:t>
            </a:r>
            <a:r>
              <a:rPr lang="en-US" baseline="0" dirty="0" smtClean="0"/>
              <a:t>, playing with objects in sexualized ways, flashing, suggestive language, writing sexual messages, forcing physical contact, derogatory language saying “he’s gay,” “that’s gay,” inappropriate questions, jokes, gestures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Video—play as teachers are exiting.</a:t>
            </a:r>
          </a:p>
          <a:p>
            <a:endParaRPr lang="en-US" b="1" dirty="0" smtClean="0"/>
          </a:p>
          <a:p>
            <a:r>
              <a:rPr lang="en-US" dirty="0" smtClean="0"/>
              <a:t>Lasts 5 minutes 26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16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Success story</a:t>
            </a:r>
          </a:p>
          <a:p>
            <a:r>
              <a:rPr lang="en-US" dirty="0" smtClean="0"/>
              <a:t>Give out</a:t>
            </a:r>
            <a:r>
              <a:rPr lang="en-US" baseline="0" dirty="0" smtClean="0"/>
              <a:t> Reflection sheets.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Imbalance of power: advantages in strength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Teachers will move to one of</a:t>
            </a:r>
            <a:r>
              <a:rPr lang="en-US" baseline="0" dirty="0" smtClean="0"/>
              <a:t> two sides of the room based on answer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11. This is a team effort, not just the Counselor's job.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Admin</a:t>
            </a:r>
            <a:r>
              <a:rPr lang="en-US" baseline="0" dirty="0" smtClean="0"/>
              <a:t> share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126185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200" dirty="0"/>
              <a:t>Connected </a:t>
            </a:r>
            <a:r>
              <a:rPr lang="en" sz="1200" dirty="0">
                <a:solidFill>
                  <a:schemeClr val="dk1"/>
                </a:solidFill>
              </a:rPr>
              <a:t>athletics, academics, extracurricular activities</a:t>
            </a:r>
          </a:p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200" dirty="0">
                <a:solidFill>
                  <a:schemeClr val="dk1"/>
                </a:solidFill>
              </a:rPr>
              <a:t>but could be more passive</a:t>
            </a:r>
          </a:p>
          <a:p>
            <a:pPr marL="457200" lvl="0" indent="-304800" rtl="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200" dirty="0">
                <a:solidFill>
                  <a:schemeClr val="dk1"/>
                </a:solidFill>
              </a:rPr>
              <a:t>Reluctant to start harassing on own, but eager to join in</a:t>
            </a:r>
          </a:p>
          <a:p>
            <a:pPr>
              <a:buNone/>
            </a:pPr>
            <a:r>
              <a:rPr lang="en" sz="1200" dirty="0">
                <a:solidFill>
                  <a:schemeClr val="dk1"/>
                </a:solidFill>
              </a:rPr>
              <a:t>Reputation may be that they are polite and friendly, so aggressive behavior is seen as innocent goofing around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3539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1" y="4415790"/>
            <a:ext cx="5486399" cy="86174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dirty="0" smtClean="0"/>
              <a:t>Other</a:t>
            </a:r>
            <a:r>
              <a:rPr lang="en" baseline="0" dirty="0" smtClean="0"/>
              <a:t> terms for bystander include: side-kick, wing-man, etc.</a:t>
            </a:r>
            <a:r>
              <a:rPr lang="en" dirty="0"/>
              <a:t>
</a:t>
            </a:r>
            <a:r>
              <a:rPr lang="en" sz="1100" dirty="0" smtClean="0"/>
              <a:t>Some victims experience more pain from bystanders than from the bully--feel betrayed and isolated by their "friends"</a:t>
            </a:r>
          </a:p>
          <a:p>
            <a:pPr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</a:t>
            </a:r>
            <a:r>
              <a:rPr lang="en-US" baseline="0" dirty="0" smtClean="0"/>
              <a:t> YOU for video….</a:t>
            </a:r>
          </a:p>
          <a:p>
            <a:r>
              <a:rPr lang="en-US" baseline="0" dirty="0" smtClean="0"/>
              <a:t>Share Reporting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4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311039"/>
            <a:ext cx="8399999" cy="4440899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4904401"/>
            <a:ext cx="8399999" cy="12066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311039"/>
            <a:ext cx="8399999" cy="51582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314112"/>
            <a:ext cx="8399999" cy="62298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9Hlxu8W8ss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tun92DfnPY" TargetMode="External"/><Relationship Id="rId4" Type="http://schemas.openxmlformats.org/officeDocument/2006/relationships/image" Target="../media/image2.gif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aAqJ6727Hk" TargetMode="External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1TGaDSMAS1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3477845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r" rtl="0">
              <a:buNone/>
            </a:pPr>
            <a:r>
              <a:rPr lang="en" sz="5400" dirty="0">
                <a:solidFill>
                  <a:schemeClr val="accent2"/>
                </a:solidFill>
              </a:rPr>
              <a:t>NO</a:t>
            </a:r>
          </a:p>
          <a:p>
            <a:pPr lvl="0" algn="r" rtl="0">
              <a:buNone/>
            </a:pPr>
            <a:r>
              <a:rPr lang="en" sz="3600" dirty="0">
                <a:solidFill>
                  <a:srgbClr val="000000"/>
                </a:solidFill>
              </a:rPr>
              <a:t>ROOM</a:t>
            </a:r>
          </a:p>
          <a:p>
            <a:pPr lvl="0" algn="r" rtl="0">
              <a:buNone/>
            </a:pPr>
            <a:r>
              <a:rPr lang="en" sz="1600" dirty="0">
                <a:solidFill>
                  <a:srgbClr val="000000"/>
                </a:solidFill>
              </a:rPr>
              <a:t>for</a:t>
            </a:r>
          </a:p>
          <a:p>
            <a:pPr lvl="0" algn="r" rtl="0">
              <a:buNone/>
            </a:pPr>
            <a:r>
              <a:rPr lang="en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BULLYING</a:t>
            </a:r>
            <a:r>
              <a:rPr lang="en" sz="5400" dirty="0" smtClean="0">
                <a:solidFill>
                  <a:srgbClr val="000000"/>
                </a:solidFill>
              </a:rPr>
              <a:t> behavior at </a:t>
            </a:r>
            <a:r>
              <a:rPr lang="en" sz="5400" dirty="0" smtClean="0">
                <a:solidFill>
                  <a:schemeClr val="bg1">
                    <a:lumMod val="50000"/>
                  </a:schemeClr>
                </a:solidFill>
              </a:rPr>
              <a:t>Sunset Ridge</a:t>
            </a:r>
            <a:endParaRPr lang="en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 dirty="0"/>
              <a:t>What you need to know...</a:t>
            </a: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2971800" cy="18371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What's the difference?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 smtClean="0"/>
              <a:t>Bullying/Harassment</a:t>
            </a:r>
          </a:p>
          <a:p>
            <a:pPr>
              <a:buNone/>
            </a:pPr>
            <a:endParaRPr lang="en" dirty="0"/>
          </a:p>
          <a:p>
            <a:pPr>
              <a:buNone/>
            </a:pPr>
            <a:r>
              <a:rPr lang="en" dirty="0"/>
              <a:t>	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172351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 smtClean="0"/>
              <a:t>Conflict</a:t>
            </a:r>
          </a:p>
          <a:p>
            <a:pPr>
              <a:buNone/>
            </a:pPr>
            <a:endParaRPr lang="en" dirty="0"/>
          </a:p>
          <a:p>
            <a:pPr>
              <a:buNone/>
            </a:pPr>
            <a:endParaRPr lang="e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 sz="3600" dirty="0"/>
              <a:t>Acts of Bullying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33400" y="457200"/>
            <a:ext cx="3962400" cy="236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Physical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648200" y="457200"/>
            <a:ext cx="3962400" cy="236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0" y="4572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Verbal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2971800"/>
            <a:ext cx="3962400" cy="236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2971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Social/Emotional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4648200" y="2971800"/>
            <a:ext cx="3962400" cy="236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53000" y="29718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Sexual Harassment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191171"/>
              </p:ext>
            </p:extLst>
          </p:nvPr>
        </p:nvGraphicFramePr>
        <p:xfrm>
          <a:off x="685800" y="1031240"/>
          <a:ext cx="3657600" cy="1483360"/>
        </p:xfrm>
        <a:graphic>
          <a:graphicData uri="http://schemas.openxmlformats.org/drawingml/2006/table">
            <a:tbl>
              <a:tblPr firstRow="1" bandRow="1"/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Hitting/punching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Shoving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Kicking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Choking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Spitting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Tripping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Pushing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Short-cutting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59255"/>
              </p:ext>
            </p:extLst>
          </p:nvPr>
        </p:nvGraphicFramePr>
        <p:xfrm>
          <a:off x="4803444" y="1031544"/>
          <a:ext cx="3657600" cy="1483360"/>
        </p:xfrm>
        <a:graphic>
          <a:graphicData uri="http://schemas.openxmlformats.org/drawingml/2006/table">
            <a:tbl>
              <a:tblPr firstRow="1" bandRow="1"/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calling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Cursing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Hate speech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Threatening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Nicknames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Rumors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Verbal</a:t>
                      </a:r>
                      <a:r>
                        <a:rPr lang="en-US" baseline="0" dirty="0" smtClean="0"/>
                        <a:t> exclusion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9876"/>
              </p:ext>
            </p:extLst>
          </p:nvPr>
        </p:nvGraphicFramePr>
        <p:xfrm>
          <a:off x="685800" y="3469640"/>
          <a:ext cx="3657600" cy="1711960"/>
        </p:xfrm>
        <a:graphic>
          <a:graphicData uri="http://schemas.openxmlformats.org/drawingml/2006/table">
            <a:tbl>
              <a:tblPr firstRow="1" bandRow="1"/>
              <a:tblGrid>
                <a:gridCol w="1828800"/>
                <a:gridCol w="1828800"/>
              </a:tblGrid>
              <a:tr h="342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Isolation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Imitation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Manipulation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Excluding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Posturing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3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Spreading rumors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Intimidation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39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Socially</a:t>
                      </a:r>
                      <a:r>
                        <a:rPr lang="en-US" baseline="0" dirty="0" smtClean="0"/>
                        <a:t> humiliating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759188"/>
              </p:ext>
            </p:extLst>
          </p:nvPr>
        </p:nvGraphicFramePr>
        <p:xfrm>
          <a:off x="4800600" y="3322320"/>
          <a:ext cx="3733800" cy="1828800"/>
        </p:xfrm>
        <a:graphic>
          <a:graphicData uri="http://schemas.openxmlformats.org/drawingml/2006/table">
            <a:tbl>
              <a:tblPr firstRow="1" bandRow="1"/>
              <a:tblGrid>
                <a:gridCol w="1197634"/>
                <a:gridCol w="1268083"/>
                <a:gridCol w="1268083"/>
              </a:tblGrid>
              <a:tr h="4315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Inappropriate</a:t>
                      </a:r>
                      <a:r>
                        <a:rPr lang="en-US" sz="1200" baseline="0" dirty="0" smtClean="0"/>
                        <a:t> touching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Flashing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Forcing physical</a:t>
                      </a:r>
                      <a:r>
                        <a:rPr lang="en-US" sz="1200" baseline="0" dirty="0" smtClean="0"/>
                        <a:t> contact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1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Inappropriate  language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Inappropriate</a:t>
                      </a:r>
                      <a:r>
                        <a:rPr lang="en-US" sz="1200" baseline="0" dirty="0" smtClean="0"/>
                        <a:t> written messages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“He’s gay” “That’s gay”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1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Inappropriate </a:t>
                      </a:r>
                      <a:r>
                        <a:rPr lang="en-US" sz="1200" dirty="0" smtClean="0"/>
                        <a:t>name calling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Questions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Jokes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Gestures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De-pants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590402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>
                <a:hlinkClick r:id="rId3"/>
              </a:rPr>
              <a:t>Effects of Bullying </a:t>
            </a:r>
            <a:r>
              <a:rPr lang="en" dirty="0" smtClean="0"/>
              <a:t>on a person</a:t>
            </a:r>
            <a:endParaRPr lang="en"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517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Attendance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Poor grades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Socially withdrawn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Frequent trips to the nurse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Prefers adults to peers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Angry outbursts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Drugs, Alcohol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Other risk taking behaviors</a:t>
            </a:r>
          </a:p>
          <a:p>
            <a:pPr>
              <a:buSzPct val="100000"/>
              <a:buBlip>
                <a:blip r:embed="rId4"/>
              </a:buBlip>
            </a:pPr>
            <a:r>
              <a:rPr lang="en-US" dirty="0" smtClean="0"/>
              <a:t> Retaliation</a:t>
            </a:r>
          </a:p>
        </p:txBody>
      </p:sp>
      <p:pic>
        <p:nvPicPr>
          <p:cNvPr id="4098" name="Picture 2" descr="C:\Documents and Settings\mwillard\Local Settings\Temporary Internet Files\Content.IE5\Z75YYSBE\MP900448347[1].jpg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hlinkClick r:id="rId3"/>
              </a:rPr>
              <a:t>Cypress Ranch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High School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63337"/>
            <a:ext cx="4267200" cy="319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6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1135600" y="1834912"/>
            <a:ext cx="6801899" cy="2954625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 sz="6000" dirty="0"/>
              <a:t>Questions</a:t>
            </a:r>
            <a:r>
              <a:rPr lang="en" sz="6000" dirty="0" smtClean="0"/>
              <a:t>?</a:t>
            </a:r>
          </a:p>
          <a:p>
            <a:pPr algn="ctr">
              <a:buNone/>
            </a:pPr>
            <a:r>
              <a:rPr lang="en" sz="6000" dirty="0"/>
              <a:t>&amp;</a:t>
            </a:r>
            <a:endParaRPr lang="en" sz="6000" dirty="0" smtClean="0"/>
          </a:p>
          <a:p>
            <a:pPr algn="ctr">
              <a:buNone/>
            </a:pPr>
            <a:r>
              <a:rPr lang="en" sz="6000" dirty="0" smtClean="0"/>
              <a:t>Reflection</a:t>
            </a:r>
            <a:endParaRPr lang="en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What is Bullying?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44963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SzPct val="100000"/>
              <a:buBlip>
                <a:blip r:embed="rId3"/>
              </a:buBlip>
            </a:pPr>
            <a:r>
              <a:rPr lang="en" dirty="0"/>
              <a:t>Hurting or threatening to hurt someone on </a:t>
            </a:r>
            <a:r>
              <a:rPr lang="en" dirty="0" smtClean="0"/>
              <a:t>purpose</a:t>
            </a:r>
          </a:p>
          <a:p>
            <a:pPr lvl="0" rtl="0">
              <a:buSzPct val="100000"/>
              <a:buBlip>
                <a:blip r:embed="rId3"/>
              </a:buBlip>
            </a:pPr>
            <a:r>
              <a:rPr lang="en" dirty="0" smtClean="0">
                <a:solidFill>
                  <a:schemeClr val="accent2">
                    <a:lumMod val="75000"/>
                  </a:schemeClr>
                </a:solidFill>
              </a:rPr>
              <a:t>Repeated </a:t>
            </a:r>
            <a:r>
              <a:rPr lang="en" dirty="0">
                <a:solidFill>
                  <a:schemeClr val="accent2">
                    <a:lumMod val="75000"/>
                  </a:schemeClr>
                </a:solidFill>
              </a:rPr>
              <a:t>often over </a:t>
            </a:r>
            <a:r>
              <a:rPr lang="en" dirty="0" smtClean="0">
                <a:solidFill>
                  <a:schemeClr val="accent2">
                    <a:lumMod val="75000"/>
                  </a:schemeClr>
                </a:solidFill>
              </a:rPr>
              <a:t>time</a:t>
            </a:r>
          </a:p>
          <a:p>
            <a:pPr lvl="0" rtl="0">
              <a:buSzPct val="100000"/>
              <a:buBlip>
                <a:blip r:embed="rId3"/>
              </a:buBlip>
            </a:pPr>
            <a:r>
              <a:rPr lang="en" dirty="0" smtClean="0"/>
              <a:t>There </a:t>
            </a:r>
            <a:r>
              <a:rPr lang="en" dirty="0"/>
              <a:t>is an imbalance of power (perceived or </a:t>
            </a:r>
            <a:r>
              <a:rPr lang="en" dirty="0" smtClean="0"/>
              <a:t>real)</a:t>
            </a:r>
          </a:p>
          <a:p>
            <a:pPr lvl="1">
              <a:buBlip>
                <a:blip r:embed="rId3"/>
              </a:buBlip>
            </a:pPr>
            <a:r>
              <a:rPr lang="en" dirty="0" smtClean="0"/>
              <a:t>Advantages </a:t>
            </a:r>
            <a:r>
              <a:rPr lang="en" dirty="0"/>
              <a:t>in strength, confidence, power, status, or aggressiveness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646050" y="586400"/>
            <a:ext cx="5787000" cy="4697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1. Bullying is a male behavior</a:t>
            </a:r>
          </a:p>
          <a:p>
            <a:endParaRPr lang="en" sz="2400"/>
          </a:p>
          <a:p>
            <a:pPr lvl="0" rtl="0">
              <a:buNone/>
            </a:pPr>
            <a:r>
              <a:rPr lang="en" sz="2400"/>
              <a:t>2. Larger class sizes and larger schools promote bullying.</a:t>
            </a:r>
          </a:p>
          <a:p>
            <a:endParaRPr lang="en" sz="2400"/>
          </a:p>
          <a:p>
            <a:pPr lvl="0" rtl="0">
              <a:buNone/>
            </a:pPr>
            <a:r>
              <a:rPr lang="en" sz="2400"/>
              <a:t>3. Bullies are usually socially isolated.						</a:t>
            </a:r>
          </a:p>
          <a:p>
            <a:pPr lvl="0" rtl="0">
              <a:buNone/>
            </a:pPr>
            <a:r>
              <a:rPr lang="en" sz="2400"/>
              <a:t>4. Bullying is a normal, unpleasant part of growing up.</a:t>
            </a:r>
          </a:p>
          <a:p>
            <a:endParaRPr lang="en" sz="2400"/>
          </a:p>
          <a:p>
            <a:pPr>
              <a:buNone/>
            </a:pPr>
            <a:r>
              <a:rPr lang="en" sz="2400"/>
              <a:t>5. Manipulation, gossip, and exclusion are common bullying tactics girls use.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600"/>
              <a:t>Fact or Fiction?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6896450" y="586400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r">
              <a:buNone/>
            </a:pPr>
            <a:r>
              <a:rPr lang="en" sz="2400"/>
              <a:t>Fiction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6896450" y="1247475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Fiction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6896450" y="2346200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Fiction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6896450" y="3137100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Fiction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6588900" y="4163750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Fact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600"/>
              <a:t>Fact or Fiction?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646050" y="281600"/>
            <a:ext cx="6106500" cy="5355282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/>
              <a:t>6. Bullycide is a term used to describe a suicide caused by bullying.</a:t>
            </a:r>
          </a:p>
          <a:p>
            <a:endParaRPr lang="en" sz="1600" dirty="0"/>
          </a:p>
          <a:p>
            <a:pPr lvl="0" rtl="0">
              <a:buNone/>
            </a:pPr>
            <a:r>
              <a:rPr lang="en" sz="2400" dirty="0"/>
              <a:t>7. Most acts of bullying are never reported</a:t>
            </a:r>
          </a:p>
          <a:p>
            <a:endParaRPr lang="en" sz="1600" dirty="0"/>
          </a:p>
          <a:p>
            <a:pPr lvl="0" rtl="0">
              <a:buNone/>
            </a:pPr>
            <a:r>
              <a:rPr lang="en" sz="2400" dirty="0"/>
              <a:t>8. Bystanders who observe bullying violence can be emotionally affected.				</a:t>
            </a:r>
          </a:p>
          <a:p>
            <a:pPr lvl="0" rtl="0">
              <a:buNone/>
            </a:pPr>
            <a:r>
              <a:rPr lang="en" sz="2400" dirty="0"/>
              <a:t>9. Bystanders are always fearful of the bully.</a:t>
            </a:r>
          </a:p>
          <a:p>
            <a:endParaRPr lang="en" sz="1600" dirty="0"/>
          </a:p>
          <a:p>
            <a:pPr lvl="0" rtl="0">
              <a:buNone/>
            </a:pPr>
            <a:r>
              <a:rPr lang="en" sz="2400" dirty="0"/>
              <a:t>10. Once a bully, always a bully.</a:t>
            </a:r>
          </a:p>
          <a:p>
            <a:endParaRPr lang="en" sz="1600" dirty="0"/>
          </a:p>
          <a:p>
            <a:pPr lvl="0" rtl="0">
              <a:buNone/>
            </a:pPr>
            <a:r>
              <a:rPr lang="en" sz="2400" dirty="0"/>
              <a:t>11. Bullying should only be handled by the counselor.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6610600" y="357800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Fact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6610600" y="1272468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Fact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6610600" y="1997925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Fact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6893491" y="2990261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Fiction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884613" y="3952894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Fiction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6875735" y="4584314"/>
            <a:ext cx="1703399" cy="520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r" rtl="0">
              <a:buNone/>
            </a:pPr>
            <a:r>
              <a:rPr lang="en" sz="2400" dirty="0"/>
              <a:t>Fiction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03184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95300" lvl="0" indent="-457200" rtl="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/>
              <a:t>It is the right of every student to be educated in a positive, safe, caring, and respectful learning </a:t>
            </a:r>
            <a:r>
              <a:rPr lang="en" dirty="0" smtClean="0"/>
              <a:t>environment</a:t>
            </a:r>
          </a:p>
          <a:p>
            <a:pPr marL="495300" lvl="0" indent="-457200" rtl="0">
              <a:buClr>
                <a:schemeClr val="dk1"/>
              </a:buClr>
              <a:buSzPct val="100000"/>
              <a:buBlip>
                <a:blip r:embed="rId3"/>
              </a:buBlip>
            </a:pPr>
            <a:endParaRPr lang="en" dirty="0"/>
          </a:p>
          <a:p>
            <a:pPr marL="495300" lvl="0" indent="-457200" rtl="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dirty="0" smtClean="0"/>
              <a:t>A </a:t>
            </a:r>
            <a:r>
              <a:rPr lang="en" dirty="0"/>
              <a:t>student who is experiencing bullying, or believes another student is experiencing bullying, is to report the situation to the principal or another school employee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Policy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The Bully may be...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Popular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Connected to school life: 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/>
              <a:t>Strong, confident, aggressive</a:t>
            </a:r>
          </a:p>
          <a:p>
            <a:pPr marL="457200" lvl="0" indent="-368300" rtl="0">
              <a:buClr>
                <a:schemeClr val="dk1"/>
              </a:buClr>
              <a:buSzPct val="91666"/>
              <a:buFont typeface="Courier New"/>
              <a:buChar char="o"/>
            </a:pPr>
            <a:r>
              <a:rPr lang="en" sz="2400"/>
              <a:t>Lacking empathy</a:t>
            </a:r>
          </a:p>
          <a:p>
            <a:pPr marL="457200" lvl="0" indent="-368300" rtl="0">
              <a:buClr>
                <a:schemeClr val="dk1"/>
              </a:buClr>
              <a:buSzPct val="91666"/>
              <a:buFont typeface="Courier New"/>
              <a:buChar char="o"/>
            </a:pPr>
            <a:r>
              <a:rPr lang="en" sz="2400"/>
              <a:t>Interested in satisfying immediate wants and desires</a:t>
            </a:r>
          </a:p>
          <a:p>
            <a:pPr marL="457200" lvl="0" indent="-368300">
              <a:buClr>
                <a:schemeClr val="dk1"/>
              </a:buClr>
              <a:buSzPct val="91666"/>
              <a:buFont typeface="Courier New"/>
              <a:buChar char="o"/>
            </a:pPr>
            <a:r>
              <a:rPr lang="en" sz="2400"/>
              <a:t>A target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Profiles of Key Players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The Henchman may be...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 i="1" dirty="0"/>
              <a:t>Friend</a:t>
            </a:r>
            <a:r>
              <a:rPr lang="en" sz="2200" dirty="0"/>
              <a:t>(s) of the bully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 dirty="0"/>
              <a:t>Used by bully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 dirty="0"/>
              <a:t>Passive aggressive</a:t>
            </a:r>
          </a:p>
          <a:p>
            <a:pPr marL="457200" lvl="0" indent="-3683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200" dirty="0"/>
              <a:t>Perpetuate what the bully starts</a:t>
            </a:r>
          </a:p>
        </p:txBody>
      </p:sp>
      <p:pic>
        <p:nvPicPr>
          <p:cNvPr id="1026" name="Picture 2" descr="C:\Documents and Settings\mwillard\Local Settings\Temporary Internet Files\Content.IE5\UCYRSB72\MC90008874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582" y="5029200"/>
            <a:ext cx="1539218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willard\Local Settings\Temporary Internet Files\Content.IE5\Z75YYSBE\MP90044646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00516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0908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The Target may be...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Not connected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Socially vulnerable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Sensitive, anxious, insecure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Experiencing a sudden or gradual deterioration in schoolwork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Appearing distressed, depressed, or tearful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Gets teased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Stays close to teachers or adults rather than peers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Spends significant time alone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Often blamed for not conforming or defending themselves</a:t>
            </a:r>
          </a:p>
          <a:p>
            <a:pPr marL="457200" lvl="0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Provocoteur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Seems </a:t>
            </a:r>
            <a:r>
              <a:rPr lang="en" sz="1800" dirty="0"/>
              <a:t>to encourage their own vicitimization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Perpetuates </a:t>
            </a:r>
            <a:r>
              <a:rPr lang="en" sz="1800" dirty="0"/>
              <a:t>conflict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Immature, hot tempered, impulsive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Profiles of Key Players</a:t>
            </a:r>
          </a:p>
        </p:txBody>
      </p:sp>
      <p:pic>
        <p:nvPicPr>
          <p:cNvPr id="2051" name="Picture 3" descr="C:\Documents and Settings\mwillard\Local Settings\Temporary Internet Files\Content.IE5\Z75YYSBE\MP90044846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1729979" cy="147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Profiles of Key Players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495800" cy="520139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The Curious </a:t>
            </a:r>
            <a:r>
              <a:rPr lang="en" dirty="0" smtClean="0"/>
              <a:t>Bystanders</a:t>
            </a:r>
            <a:endParaRPr lang="en" dirty="0"/>
          </a:p>
          <a:p>
            <a:pPr marL="457200" lvl="0" indent="-37465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300" dirty="0" smtClean="0"/>
              <a:t>Believe </a:t>
            </a:r>
            <a:r>
              <a:rPr lang="en" sz="2300" dirty="0"/>
              <a:t>it's not their responsibility, don't want to be </a:t>
            </a:r>
            <a:r>
              <a:rPr lang="en" sz="2300" dirty="0" smtClean="0"/>
              <a:t>known </a:t>
            </a:r>
            <a:r>
              <a:rPr lang="en" sz="2300" dirty="0"/>
              <a:t>as snitches</a:t>
            </a:r>
          </a:p>
          <a:p>
            <a:pPr marL="457200" lvl="0" indent="-37465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300" dirty="0" smtClean="0"/>
              <a:t>Fearful </a:t>
            </a:r>
            <a:r>
              <a:rPr lang="en" sz="2300" dirty="0"/>
              <a:t>of retaliation </a:t>
            </a:r>
            <a:endParaRPr lang="en" sz="2300" dirty="0" smtClean="0"/>
          </a:p>
          <a:p>
            <a:pPr marL="457200" lvl="0" indent="-37465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300" dirty="0" smtClean="0"/>
              <a:t>Some </a:t>
            </a:r>
            <a:r>
              <a:rPr lang="en" sz="2300" dirty="0"/>
              <a:t>don't know what to do and are waiting for the adult's reaction</a:t>
            </a:r>
          </a:p>
          <a:p>
            <a:pPr marL="457200" lvl="0" indent="-37465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300" dirty="0" smtClean="0"/>
              <a:t>Watching</a:t>
            </a:r>
            <a:r>
              <a:rPr lang="en" sz="2300" dirty="0"/>
              <a:t>, laughing, joining in or doing nothing are supporting and encouraging the harassment and intimidation</a:t>
            </a:r>
          </a:p>
        </p:txBody>
      </p:sp>
      <p:pic>
        <p:nvPicPr>
          <p:cNvPr id="3074" name="Picture 2" descr="C:\Documents and Settings\mwillard\Local Settings\Temporary Internet Files\Content.IE5\DV8LFRPR\MP90043932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28900"/>
            <a:ext cx="353931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>
                <a:hlinkClick r:id="rId3"/>
              </a:rPr>
              <a:t>YOU </a:t>
            </a:r>
            <a:r>
              <a:rPr lang="en-US" dirty="0" smtClean="0"/>
              <a:t>Can do?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8153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Impact" pitchFamily="34" charset="0"/>
              </a:rPr>
              <a:t>You can be the</a:t>
            </a:r>
            <a:r>
              <a:rPr lang="en-US" sz="23900" dirty="0" smtClean="0">
                <a:solidFill>
                  <a:schemeClr val="bg1">
                    <a:lumMod val="65000"/>
                  </a:schemeClr>
                </a:solidFill>
                <a:latin typeface="Impact" pitchFamily="34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Impact" pitchFamily="34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Impact" pitchFamily="34" charset="0"/>
              </a:rPr>
              <a:t>who makes a difference!</a:t>
            </a:r>
            <a:endParaRPr lang="en-US" sz="3200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010400" y="5842379"/>
            <a:ext cx="1219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62600" y="5105400"/>
            <a:ext cx="1219200" cy="1219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5105400"/>
            <a:ext cx="1219200" cy="1219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600" y="5105400"/>
            <a:ext cx="1219200" cy="1219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5105400"/>
            <a:ext cx="1219200" cy="1219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41961" y="1828800"/>
            <a:ext cx="2313296" cy="2209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9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796</Words>
  <Application>Microsoft Macintosh PowerPoint</Application>
  <PresentationFormat>On-screen Show (4:3)</PresentationFormat>
  <Paragraphs>173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NO ROOM for BULLYING behavior at Sunset Ridge</vt:lpstr>
      <vt:lpstr>What is Bullying?</vt:lpstr>
      <vt:lpstr>PowerPoint Presentation</vt:lpstr>
      <vt:lpstr>PowerPoint Presentation</vt:lpstr>
      <vt:lpstr>Policy</vt:lpstr>
      <vt:lpstr>Profiles of Key Players</vt:lpstr>
      <vt:lpstr>Profiles of Key Players</vt:lpstr>
      <vt:lpstr>Profiles of Key Players</vt:lpstr>
      <vt:lpstr>What YOU Can do? </vt:lpstr>
      <vt:lpstr>What's the difference?</vt:lpstr>
      <vt:lpstr>PowerPoint Presentation</vt:lpstr>
      <vt:lpstr>Effects of Bullying on a person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ROOM for BULLiES</dc:title>
  <cp:lastModifiedBy>Mark Willard</cp:lastModifiedBy>
  <cp:revision>29</cp:revision>
  <cp:lastPrinted>2012-09-25T20:29:22Z</cp:lastPrinted>
  <dcterms:modified xsi:type="dcterms:W3CDTF">2016-01-08T01:31:06Z</dcterms:modified>
</cp:coreProperties>
</file>